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5" r:id="rId4"/>
    <p:sldId id="269" r:id="rId5"/>
    <p:sldId id="257" r:id="rId6"/>
    <p:sldId id="263" r:id="rId7"/>
    <p:sldId id="270" r:id="rId8"/>
    <p:sldId id="261" r:id="rId9"/>
    <p:sldId id="260" r:id="rId10"/>
    <p:sldId id="268" r:id="rId11"/>
    <p:sldId id="262" r:id="rId12"/>
    <p:sldId id="266" r:id="rId13"/>
    <p:sldId id="267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0" autoAdjust="0"/>
    <p:restoredTop sz="67904" autoAdjust="0"/>
  </p:normalViewPr>
  <p:slideViewPr>
    <p:cSldViewPr snapToGrid="0">
      <p:cViewPr varScale="1">
        <p:scale>
          <a:sx n="45" d="100"/>
          <a:sy n="45" d="100"/>
        </p:scale>
        <p:origin x="1362" y="48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D5F5A-3D72-433B-81FF-3ED2ECBA2A85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8F777-8354-4280-9E31-AF44ECEE8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4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51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65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85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32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83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11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19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19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90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42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8F777-8354-4280-9E31-AF44ECEE83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D20D-D084-4BA0-81E3-95469EEC2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FDBEBF-A379-4A74-8056-24ADAE692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38E80-7C65-4DE7-868D-128B3F35A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74368-1B7A-4CCD-82EA-8195C7E3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AB06E-8ECB-4FB9-B1E8-D4A80B240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4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BFA9-5084-4F23-A181-5D92A08C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B2A50-F077-4B99-A34D-2DFE4C9DC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DD565-6CE2-4F65-A612-2330F4FE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6F831-7E8D-4571-B7A0-ABD7E4765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23FBC-ECEC-4EAB-A15A-B7116DFA0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9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94FBD-9E47-47DA-BE66-C1E241399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A5539D-6C4C-40F0-B19B-F7FA2CE13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2D138-0AA0-4D66-8123-AC0A43F5F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FEEBD-A1AF-4758-B1E6-CEB9DDEC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63066-EA2A-4ED4-8DD8-8CAB1DE7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2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B060D-FAEB-41DB-82CE-45B54E4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B534F-82F0-4770-97D3-4914FB869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541EB-AA71-4B73-B4E6-F0297DAC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D4C08-6E8A-447A-93F8-CD7C9A9F8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B849D-9B7C-4714-846A-3093AA97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2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DE94-F320-4918-9BB5-98CE8BE65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33986-2F62-48E2-93D4-E7DCEC879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E2755-22B0-4C93-B7CC-60CFF4714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83813-5968-4C76-8AD2-5267B7A9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23A7C-6341-4BD8-8345-02C6B959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6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FA45-EF47-4022-911F-602F31EA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E73B6-1637-484D-8622-A49ED161F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39176-C1AB-43D4-9284-A0F9BDA03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8E283-CF34-4D8A-B51A-BABE0D5D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6ADEE-A314-40A2-8414-7F3C8AB1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CA76F-5DA3-4692-92C3-009BB105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3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8A2F9-C42D-4506-8A94-9B4642E7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A204F-044E-4FBC-8F4B-87C5F679C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637EF-1D2D-41F7-B532-2118692B4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4144A-FE23-46F3-AE05-6CB44578C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4B14FB-5CB1-429E-9989-74D47E187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D26699-1289-4412-BF2F-52E5EF781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51CCA5-0E6E-4A3F-9C31-AABCDDCD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B44E1D-709F-4943-8AE0-B2294550E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0D8A-1005-45AD-88A8-24740489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CF306-03DA-4DE5-B777-63748AA1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79282-4E0F-4531-B835-51B0A8AFF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170F1-73EC-4DAC-8D0D-CE706E3DE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6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65AF1-C228-487A-9720-394C678F9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81936D-27AD-4DA3-A297-94B1D315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4E5D0-5219-434C-80D2-F9CD6103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5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83F05-9B5E-472B-B686-E50A872C2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C612-6114-496C-967B-F9430661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B1FD7-9BB3-4DDE-AC03-A7936B840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C4787-92F4-481E-8855-B4CD46F1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87DF9-BC15-43B7-A5BD-FFDAD8C6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A7B40-1CF1-4173-93E8-A67B09D2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8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95ED5-959F-4C85-AB8D-E58C9E65A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8554B3-AA48-4DFE-BDE9-89036DCED5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3BE16-2816-423F-AC94-44FE00726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EB58D-BE45-47E7-B6A6-F0305BF1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8594E-3AC6-4323-BE0E-1BACD9237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C8F76-2C40-458B-A96F-594D00C7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5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732BC2-1973-4079-B983-568367C3F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18E2E-31F9-4DCC-84A2-E44DFFC5A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B8209-E505-4D5B-89B2-BA53FE3DB0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4ACF-DA4D-4168-868B-E86E4A64666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A16EF-9BE1-4660-8E1C-E78CF0552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34DA8-6714-4B2E-8D3D-DA8B825EA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42369-2ACC-4DE1-9DE6-3F468204A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3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4D5287-D058-4629-83A0-23B9BBEAD7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53" r="-1" b="-1"/>
          <a:stretch/>
        </p:blipFill>
        <p:spPr>
          <a:xfrm>
            <a:off x="20" y="10"/>
            <a:ext cx="4637226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6F6D7-A735-4232-B6B3-CF96478CE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8" y="640082"/>
            <a:ext cx="6274591" cy="335160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Unmasking </a:t>
            </a:r>
            <a:r>
              <a:rPr lang="en-US" cap="small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Latinx</a:t>
            </a: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Ministry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3FBD8-7B7B-414C-918D-E51FA5EBA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7" y="4156276"/>
            <a:ext cx="6274592" cy="2061645"/>
          </a:xfrm>
        </p:spPr>
        <p:txBody>
          <a:bodyPr>
            <a:normAutofit/>
          </a:bodyPr>
          <a:lstStyle/>
          <a:p>
            <a:pPr algn="l"/>
            <a:r>
              <a:rPr lang="en-US" cap="small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Latinx</a:t>
            </a: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Ministry: A Program of the Church</a:t>
            </a:r>
          </a:p>
        </p:txBody>
      </p:sp>
    </p:spTree>
    <p:extLst>
      <p:ext uri="{BB962C8B-B14F-4D97-AF65-F5344CB8AC3E}">
        <p14:creationId xmlns:p14="http://schemas.microsoft.com/office/powerpoint/2010/main" val="191435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4264" y="932688"/>
            <a:ext cx="4892040" cy="1773936"/>
          </a:xfrm>
        </p:spPr>
        <p:txBody>
          <a:bodyPr anchor="b">
            <a:normAutofit/>
          </a:bodyPr>
          <a:lstStyle/>
          <a:p>
            <a:r>
              <a:rPr lang="en-US" sz="4000" dirty="0"/>
              <a:t>Power and Resources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43" b="13452"/>
          <a:stretch/>
        </p:blipFill>
        <p:spPr>
          <a:xfrm rot="5400000">
            <a:off x="125280" y="2062617"/>
            <a:ext cx="5715000" cy="274190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D0F4D2-80E7-4A78-82EE-BEAEE4945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4264" y="2898648"/>
            <a:ext cx="4892040" cy="3209544"/>
          </a:xfrm>
        </p:spPr>
        <p:txBody>
          <a:bodyPr anchor="t">
            <a:normAutofit/>
          </a:bodyPr>
          <a:lstStyle/>
          <a:p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Budgets say a lot about institutions.</a:t>
            </a:r>
          </a:p>
          <a:p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Programs </a:t>
            </a:r>
          </a:p>
          <a:p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Follow the money</a:t>
            </a:r>
          </a:p>
          <a:p>
            <a:pPr lvl="1"/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Where does power reside in TEC?</a:t>
            </a:r>
          </a:p>
          <a:p>
            <a:pPr lvl="1"/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Who holds power?</a:t>
            </a:r>
          </a:p>
          <a:p>
            <a:pPr lvl="1"/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Where are the resources?</a:t>
            </a:r>
          </a:p>
          <a:p>
            <a:pPr lvl="1"/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Who has the resources?</a:t>
            </a:r>
          </a:p>
        </p:txBody>
      </p:sp>
    </p:spTree>
    <p:extLst>
      <p:ext uri="{BB962C8B-B14F-4D97-AF65-F5344CB8AC3E}">
        <p14:creationId xmlns:p14="http://schemas.microsoft.com/office/powerpoint/2010/main" val="3103127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32688"/>
            <a:ext cx="4892040" cy="1773936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/>
              <a:t>The Selling of Indulgences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898648"/>
            <a:ext cx="4892040" cy="320954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Latinx persons and communities will not fund the crusades nor the building of St. Peter’s.</a:t>
            </a:r>
          </a:p>
          <a:p>
            <a:pPr marL="0" indent="0">
              <a:buNone/>
            </a:pPr>
            <a:endParaRPr lang="en-US" sz="2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From commodification to a willingness to be evangelized by the poor among us.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9A7284-D010-4ACB-A08A-FC3C3689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8597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person with collar shirt&#10;&#10;Description automatically generated">
            <a:extLst>
              <a:ext uri="{FF2B5EF4-FFF2-40B4-BE49-F238E27FC236}">
                <a16:creationId xmlns:a16="http://schemas.microsoft.com/office/drawing/2014/main" id="{0C28CC2E-F23E-44DC-B609-573B9DC551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467" y="990599"/>
            <a:ext cx="315876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504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4264" y="932688"/>
            <a:ext cx="4892040" cy="1773936"/>
          </a:xfrm>
        </p:spPr>
        <p:txBody>
          <a:bodyPr anchor="b">
            <a:normAutofit/>
          </a:bodyPr>
          <a:lstStyle/>
          <a:p>
            <a:r>
              <a:rPr lang="en-US" sz="4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43" b="13452"/>
          <a:stretch/>
        </p:blipFill>
        <p:spPr>
          <a:xfrm rot="5400000">
            <a:off x="125280" y="2062617"/>
            <a:ext cx="5715000" cy="274190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D0F4D2-80E7-4A78-82EE-BEAEE4945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4264" y="2898648"/>
            <a:ext cx="4892040" cy="3209544"/>
          </a:xfrm>
        </p:spPr>
        <p:txBody>
          <a:bodyPr anchor="t">
            <a:normAutofit/>
          </a:bodyPr>
          <a:lstStyle/>
          <a:p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What is Coloniality? The “other side” of modernity</a:t>
            </a:r>
          </a:p>
          <a:p>
            <a:pPr lvl="1"/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The classification of peoples since the 15</a:t>
            </a:r>
            <a:r>
              <a:rPr lang="en-US" sz="22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th</a:t>
            </a: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 century by race</a:t>
            </a:r>
          </a:p>
          <a:p>
            <a:pPr lvl="1"/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The building up of capital by some by exploiting the other.</a:t>
            </a:r>
          </a:p>
          <a:p>
            <a:pPr lvl="1"/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A local epistemology being made universal at the expense of other epistemologies.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AD7FAB2-6D9F-46C2-A62A-AF7B686D4453}"/>
              </a:ext>
            </a:extLst>
          </p:cNvPr>
          <p:cNvSpPr txBox="1">
            <a:spLocks/>
          </p:cNvSpPr>
          <p:nvPr/>
        </p:nvSpPr>
        <p:spPr>
          <a:xfrm>
            <a:off x="6638711" y="749808"/>
            <a:ext cx="4892040" cy="1773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/>
              <a:t>Undoing Coloniality:</a:t>
            </a:r>
            <a:br>
              <a:rPr lang="en-US" sz="4000"/>
            </a:br>
            <a:r>
              <a:rPr lang="en-US" sz="4000"/>
              <a:t>The Role of </a:t>
            </a:r>
            <a:br>
              <a:rPr lang="en-US" sz="4000"/>
            </a:br>
            <a:r>
              <a:rPr lang="en-US" sz="4000"/>
              <a:t>Seminary Education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60172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32688"/>
            <a:ext cx="4892040" cy="1773936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Questions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898648"/>
            <a:ext cx="4892040" cy="320954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9A7284-D010-4ACB-A08A-FC3C3689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8597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643" b="13452"/>
          <a:stretch/>
        </p:blipFill>
        <p:spPr>
          <a:xfrm rot="5400000">
            <a:off x="6403534" y="2062617"/>
            <a:ext cx="5715000" cy="274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65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4D5287-D058-4629-83A0-23B9BBEAD7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53" r="-1" b="-1"/>
          <a:stretch/>
        </p:blipFill>
        <p:spPr>
          <a:xfrm>
            <a:off x="20" y="10"/>
            <a:ext cx="4637226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6F6D7-A735-4232-B6B3-CF96478CE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7" y="542646"/>
            <a:ext cx="6274591" cy="2734384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Unmasking </a:t>
            </a:r>
            <a:r>
              <a:rPr lang="en-US" sz="4400" cap="small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Latinx</a:t>
            </a:r>
            <a:r>
              <a:rPr lang="en-US" sz="44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Ministry for Episcopalians: An Anglican 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3FBD8-7B7B-414C-918D-E51FA5EBA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7" y="3516198"/>
            <a:ext cx="6274592" cy="270172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Thank you!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Available today from the Church Publishing Booth and on pre-order at Amazon.com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Shop through smile.amazon.com and choose “ Church of St. Matthew and St. Timothy” as your charity.</a:t>
            </a:r>
          </a:p>
        </p:txBody>
      </p:sp>
    </p:spTree>
    <p:extLst>
      <p:ext uri="{BB962C8B-B14F-4D97-AF65-F5344CB8AC3E}">
        <p14:creationId xmlns:p14="http://schemas.microsoft.com/office/powerpoint/2010/main" val="195079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32688"/>
            <a:ext cx="4892040" cy="1773936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Goals of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898648"/>
            <a:ext cx="4892040" cy="3209544"/>
          </a:xfrm>
        </p:spPr>
        <p:txBody>
          <a:bodyPr anchor="t"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Brief history of the institutionalization of Latinx Ministries as a program. (1967-present)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(Re)focus TEC toward and remind about the basic understanding of </a:t>
            </a:r>
            <a:r>
              <a:rPr lang="en-US" sz="2000" cap="small" dirty="0">
                <a:latin typeface="Helvetica" panose="020B0604020202020204" pitchFamily="34" charset="0"/>
                <a:cs typeface="Helvetica" panose="020B0604020202020204" pitchFamily="34" charset="0"/>
              </a:rPr>
              <a:t>Ministry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and therefore the Mission of the Church.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Unmask the challenges of having ministry to, with, and among Latinx persons and communities be a hyphenated-ministry.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Power, Resources, and Epistemologies: A Decolonial Approach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9A7284-D010-4ACB-A08A-FC3C3689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8597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43" b="13452"/>
          <a:stretch/>
        </p:blipFill>
        <p:spPr>
          <a:xfrm rot="5400000">
            <a:off x="6403534" y="2062617"/>
            <a:ext cx="5715000" cy="274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23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10F5C83-EAD8-4E22-AA01-E7A5E8CD0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284"/>
            <a:ext cx="10515600" cy="1009651"/>
          </a:xfrm>
        </p:spPr>
        <p:txBody>
          <a:bodyPr/>
          <a:lstStyle/>
          <a:p>
            <a:r>
              <a:rPr lang="en-US" dirty="0"/>
              <a:t>Chronological Highlights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AD17-3053-4F02-8E5C-D9DA7D5DA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4257" y="1361872"/>
            <a:ext cx="9949543" cy="4815091"/>
          </a:xfrm>
        </p:spPr>
        <p:txBody>
          <a:bodyPr>
            <a:noAutofit/>
          </a:bodyPr>
          <a:lstStyle/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1967 – Presiding Bishop Hines and the 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General Convention Special Program</a:t>
            </a: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1971 – First Latinx Officer (Rivera)</a:t>
            </a: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1973 – Second Latinx  Officer (Cueto); Creation of “Ethnic Ministries”</a:t>
            </a: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1974 – Presiding Bishop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Allin</a:t>
            </a: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1977 – Third Latinx Officer (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Arrunátegui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1980 – Report on the mandated GC Latinx Ministry survey </a:t>
            </a: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1980/82 – Provisional Hymnal </a:t>
            </a:r>
            <a:r>
              <a:rPr lang="es-PR" sz="2400" dirty="0">
                <a:latin typeface="Helvetica" panose="020B0604020202020204" pitchFamily="34" charset="0"/>
                <a:cs typeface="Helvetica" panose="020B0604020202020204" pitchFamily="34" charset="0"/>
              </a:rPr>
              <a:t>and Libro de Oración Común</a:t>
            </a: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1980s – Flourish of Latinx Theological Work</a:t>
            </a:r>
          </a:p>
          <a:p>
            <a:pPr marL="681038" indent="-68103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1985 – Presiding Bishop Browning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t="59492" b="17855"/>
          <a:stretch/>
        </p:blipFill>
        <p:spPr>
          <a:xfrm>
            <a:off x="0" y="6311900"/>
            <a:ext cx="121920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34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10F5C83-EAD8-4E22-AA01-E7A5E8CD0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284"/>
            <a:ext cx="10515600" cy="1009651"/>
          </a:xfrm>
        </p:spPr>
        <p:txBody>
          <a:bodyPr/>
          <a:lstStyle/>
          <a:p>
            <a:r>
              <a:rPr lang="en-US" dirty="0"/>
              <a:t>Chronological Highlights,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7D0E89-6E94-4AE9-9F13-AC2613B68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37377" y="1180241"/>
            <a:ext cx="10515599" cy="4815091"/>
          </a:xfrm>
        </p:spPr>
        <p:txBody>
          <a:bodyPr>
            <a:noAutofit/>
          </a:bodyPr>
          <a:lstStyle/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1999 – Fourth Latinx Officer (Caballero)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2000 – Inception of 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Nuevo </a:t>
            </a:r>
            <a:r>
              <a:rPr lang="en-US" sz="2400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Amanecer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(then 2008)</a:t>
            </a:r>
            <a:endParaRPr lang="en-US" sz="24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2001 – 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Atlanta Manifesto</a:t>
            </a: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2005 – Fifth Latinx Officer (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Guillén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2009 – 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Ripe Fields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(Oliver)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2009 – Strategic Vision Document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2013 – </a:t>
            </a:r>
            <a:r>
              <a:rPr lang="en-US" sz="2400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Nuevos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Horizontes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(A. Rodríguez)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2014 – New Camino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2015 -  </a:t>
            </a:r>
            <a:r>
              <a:rPr lang="en-US" sz="2400" i="1" dirty="0">
                <a:latin typeface="Helvetica" panose="020B0604020202020204" pitchFamily="34" charset="0"/>
                <a:cs typeface="Helvetica" panose="020B0604020202020204" pitchFamily="34" charset="0"/>
              </a:rPr>
              <a:t>History of Hispanic Ministries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(I. Rodríguez)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2017 – First ELMC Course</a:t>
            </a:r>
          </a:p>
          <a:p>
            <a:pPr marL="739775" indent="-7397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2018-2019 – Theologizing </a:t>
            </a:r>
            <a:r>
              <a:rPr lang="en-US" sz="2400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Latinamente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Conference and ATR issue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t="59492" b="17855"/>
          <a:stretch/>
        </p:blipFill>
        <p:spPr>
          <a:xfrm>
            <a:off x="0" y="6311900"/>
            <a:ext cx="121920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545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4264" y="932688"/>
            <a:ext cx="4892040" cy="1773936"/>
          </a:xfrm>
        </p:spPr>
        <p:txBody>
          <a:bodyPr anchor="b">
            <a:normAutofit fontScale="90000"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#BCP855:</a:t>
            </a:r>
            <a:b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Ministry and the Mission of the Church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43" b="13452"/>
          <a:stretch/>
        </p:blipFill>
        <p:spPr>
          <a:xfrm rot="5400000">
            <a:off x="125280" y="2062617"/>
            <a:ext cx="5715000" cy="274190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D0F4D2-80E7-4A78-82EE-BEAEE4945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4264" y="2898648"/>
            <a:ext cx="4892040" cy="3209544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What is ministry?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Actions of ministry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What it is not…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Who are the ministers?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What is the aim?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The Mission of the Church (#BCP855)</a:t>
            </a:r>
          </a:p>
        </p:txBody>
      </p:sp>
    </p:spTree>
    <p:extLst>
      <p:ext uri="{BB962C8B-B14F-4D97-AF65-F5344CB8AC3E}">
        <p14:creationId xmlns:p14="http://schemas.microsoft.com/office/powerpoint/2010/main" val="182601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32688"/>
            <a:ext cx="4892040" cy="1773936"/>
          </a:xfrm>
        </p:spPr>
        <p:txBody>
          <a:bodyPr anchor="b">
            <a:normAutofit/>
          </a:bodyPr>
          <a:lstStyle/>
          <a:p>
            <a:r>
              <a:rPr lang="en-US" sz="4000" dirty="0"/>
              <a:t>Unmasking </a:t>
            </a:r>
            <a:r>
              <a:rPr lang="en-US" sz="4000" cap="small" dirty="0"/>
              <a:t>Latinx</a:t>
            </a:r>
            <a:r>
              <a:rPr lang="en-US" sz="4000" dirty="0"/>
              <a:t> Ministry: A Program of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898648"/>
            <a:ext cx="4892040" cy="3209544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Latinx Ministry is co-terminus with Ministry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Otherwise it is…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Hyphenated-Ministry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A commodification of a particular group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Solely looks at Latinx persons and communities as “deficient”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9A7284-D010-4ACB-A08A-FC3C3689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8597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43" b="13452"/>
          <a:stretch/>
        </p:blipFill>
        <p:spPr>
          <a:xfrm rot="5400000">
            <a:off x="6403534" y="2062617"/>
            <a:ext cx="5715000" cy="274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89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39BE-2DFC-4D0F-9E6D-06427BC5D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993DF-72AB-4F8D-8B17-3B9A47A48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2E98D6-E064-4BB3-A248-8F7F67F7B8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69" b="5551"/>
          <a:stretch/>
        </p:blipFill>
        <p:spPr>
          <a:xfrm>
            <a:off x="838200" y="365125"/>
            <a:ext cx="10529149" cy="52407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01889B-24C4-4104-9FCF-169846567F55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t="59492" b="17855"/>
          <a:stretch/>
        </p:blipFill>
        <p:spPr>
          <a:xfrm>
            <a:off x="0" y="6311900"/>
            <a:ext cx="121920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120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4264" y="932688"/>
            <a:ext cx="4892040" cy="1773936"/>
          </a:xfrm>
        </p:spPr>
        <p:txBody>
          <a:bodyPr anchor="b">
            <a:normAutofit/>
          </a:bodyPr>
          <a:lstStyle/>
          <a:p>
            <a:r>
              <a:rPr lang="en-US" sz="3800" dirty="0">
                <a:latin typeface="Helvetica" panose="020B0604020202020204" pitchFamily="34" charset="0"/>
                <a:cs typeface="Helvetica" panose="020B0604020202020204" pitchFamily="34" charset="0"/>
              </a:rPr>
              <a:t>A Demographic Panic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43" b="13452"/>
          <a:stretch/>
        </p:blipFill>
        <p:spPr>
          <a:xfrm rot="5400000">
            <a:off x="125280" y="2062617"/>
            <a:ext cx="5715000" cy="274190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D0F4D2-80E7-4A78-82EE-BEAEE4945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4264" y="2898648"/>
            <a:ext cx="4892040" cy="3209544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Latinx persons and communities will not save the Episcopal Church from itself.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Recovering and Renewing the Tradition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Dismantling the institution</a:t>
            </a:r>
          </a:p>
        </p:txBody>
      </p:sp>
    </p:spTree>
    <p:extLst>
      <p:ext uri="{BB962C8B-B14F-4D97-AF65-F5344CB8AC3E}">
        <p14:creationId xmlns:p14="http://schemas.microsoft.com/office/powerpoint/2010/main" val="183259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F7DB8-D8F5-48E3-9528-542B6032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32688"/>
            <a:ext cx="4892040" cy="1773936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Helvetica" panose="020B0604020202020204" pitchFamily="34" charset="0"/>
                <a:cs typeface="Helvetica" panose="020B0604020202020204" pitchFamily="34" charset="0"/>
              </a:rPr>
              <a:t>If not the Mission of the Church, then…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1CAF-9167-40A6-BE29-FD48F356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898648"/>
            <a:ext cx="4892040" cy="3209544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The challenge of evangelization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The inability of a racist and misogynist Church to share power and resources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Theological Education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House of Bishops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The epistemological challenge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9A7284-D010-4ACB-A08A-FC3C3689B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8597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D421CF0-8639-4F69-8966-139B398678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4643" b="13452"/>
          <a:stretch/>
        </p:blipFill>
        <p:spPr>
          <a:xfrm rot="5400000">
            <a:off x="6403534" y="2062617"/>
            <a:ext cx="5715000" cy="274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0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6617</TotalTime>
  <Words>573</Words>
  <Application>Microsoft Office PowerPoint</Application>
  <PresentationFormat>Widescreen</PresentationFormat>
  <Paragraphs>89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Tw Cen MT</vt:lpstr>
      <vt:lpstr>Office Theme</vt:lpstr>
      <vt:lpstr>Unmasking Latinx Ministry</vt:lpstr>
      <vt:lpstr>Goals of this presentation</vt:lpstr>
      <vt:lpstr>Chronological Highlights</vt:lpstr>
      <vt:lpstr>Chronological Highlights, cont…</vt:lpstr>
      <vt:lpstr>#BCP855: Ministry and the Mission of the Church</vt:lpstr>
      <vt:lpstr>Unmasking Latinx Ministry: A Program of the Church</vt:lpstr>
      <vt:lpstr>PowerPoint Presentation</vt:lpstr>
      <vt:lpstr>A Demographic Panic</vt:lpstr>
      <vt:lpstr>If not the Mission of the Church, then…</vt:lpstr>
      <vt:lpstr>Power and Resources</vt:lpstr>
      <vt:lpstr>The Selling of Indulgences</vt:lpstr>
      <vt:lpstr> </vt:lpstr>
      <vt:lpstr>Questions and Discussion</vt:lpstr>
      <vt:lpstr>Unmasking Latinx Ministry for Episcopalians: An Anglican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Unmasking Latinx Ministry</dc:title>
  <dc:creator>Carla Roland</dc:creator>
  <cp:lastModifiedBy>Carla Roland</cp:lastModifiedBy>
  <cp:revision>53</cp:revision>
  <dcterms:created xsi:type="dcterms:W3CDTF">2020-01-16T12:20:12Z</dcterms:created>
  <dcterms:modified xsi:type="dcterms:W3CDTF">2020-01-23T13:28:50Z</dcterms:modified>
</cp:coreProperties>
</file>