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8" r:id="rId2"/>
    <p:sldId id="257" r:id="rId3"/>
    <p:sldId id="278" r:id="rId4"/>
    <p:sldId id="260" r:id="rId5"/>
    <p:sldId id="281" r:id="rId6"/>
    <p:sldId id="262" r:id="rId7"/>
    <p:sldId id="279" r:id="rId8"/>
    <p:sldId id="280" r:id="rId9"/>
    <p:sldId id="272" r:id="rId10"/>
    <p:sldId id="282" r:id="rId11"/>
    <p:sldId id="269" r:id="rId12"/>
    <p:sldId id="271" r:id="rId13"/>
    <p:sldId id="270" r:id="rId14"/>
    <p:sldId id="284" r:id="rId15"/>
    <p:sldId id="287"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FF9999"/>
    <a:srgbClr val="1670DC"/>
    <a:srgbClr val="38A6E9"/>
    <a:srgbClr val="FFCCFF"/>
    <a:srgbClr val="FF66FF"/>
    <a:srgbClr val="FF6699"/>
    <a:srgbClr val="FFCCCC"/>
    <a:srgbClr val="CCE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4194" autoAdjust="0"/>
  </p:normalViewPr>
  <p:slideViewPr>
    <p:cSldViewPr snapToGrid="0">
      <p:cViewPr varScale="1">
        <p:scale>
          <a:sx n="50" d="100"/>
          <a:sy n="50" d="100"/>
        </p:scale>
        <p:origin x="1280" y="2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8" d="100"/>
          <a:sy n="48" d="100"/>
        </p:scale>
        <p:origin x="268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56EF16B-01B5-4723-AA5D-08D85B8EFB2B}" type="datetimeFigureOut">
              <a:rPr lang="en-US" smtClean="0"/>
              <a:t>1/23/2020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3825BC9-015B-4B0A-8A9B-8ED1AFA39C3B}" type="slidenum">
              <a:rPr lang="en-US" smtClean="0"/>
              <a:t>‹#›</a:t>
            </a:fld>
            <a:endParaRPr lang="en-US"/>
          </a:p>
        </p:txBody>
      </p:sp>
    </p:spTree>
    <p:extLst>
      <p:ext uri="{BB962C8B-B14F-4D97-AF65-F5344CB8AC3E}">
        <p14:creationId xmlns:p14="http://schemas.microsoft.com/office/powerpoint/2010/main" val="3484276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ogle.com/search?q=the+kingdom+of+god+in+america+by+richard+niebuhr&amp;sxsrf=ACYBGNSoCPHJ5fSbiQN22vxKQMwaiLOAJA:1579798734591&amp;source=univ&amp;tbm=shop&amp;tbo=u&amp;sa=X&amp;ved=2ahUKEwja95DzmJrnAhVineAKHQN3BZkQsxh6BAgWECw"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dirty="0"/>
          </a:p>
        </p:txBody>
      </p:sp>
      <p:sp>
        <p:nvSpPr>
          <p:cNvPr id="4" name="Slide Number Placeholder 3"/>
          <p:cNvSpPr>
            <a:spLocks noGrp="1"/>
          </p:cNvSpPr>
          <p:nvPr>
            <p:ph type="sldNum" sz="quarter" idx="5"/>
          </p:nvPr>
        </p:nvSpPr>
        <p:spPr/>
        <p:txBody>
          <a:bodyPr/>
          <a:lstStyle/>
          <a:p>
            <a:fld id="{13825BC9-015B-4B0A-8A9B-8ED1AFA39C3B}" type="slidenum">
              <a:rPr lang="en-US" smtClean="0"/>
              <a:t>1</a:t>
            </a:fld>
            <a:endParaRPr lang="en-US"/>
          </a:p>
        </p:txBody>
      </p:sp>
    </p:spTree>
    <p:extLst>
      <p:ext uri="{BB962C8B-B14F-4D97-AF65-F5344CB8AC3E}">
        <p14:creationId xmlns:p14="http://schemas.microsoft.com/office/powerpoint/2010/main" val="340449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9 So you are no longer outsiders and strangers. You are citizens together with God’s people. You are also members of God’s family. 20 You are a building that is built on the apostles and prophets. They are the foundation. Christ Jesus himself is the most important stone in the building. 21 The whole building is held together by him. It rises to become a holy temple because it belongs to the Lord. 22 And because you belong to him, you too are being built together. You are being made into a house where God lives through his Spirit.</a:t>
            </a:r>
          </a:p>
        </p:txBody>
      </p:sp>
      <p:sp>
        <p:nvSpPr>
          <p:cNvPr id="4" name="Slide Number Placeholder 3"/>
          <p:cNvSpPr>
            <a:spLocks noGrp="1"/>
          </p:cNvSpPr>
          <p:nvPr>
            <p:ph type="sldNum" sz="quarter" idx="5"/>
          </p:nvPr>
        </p:nvSpPr>
        <p:spPr/>
        <p:txBody>
          <a:bodyPr/>
          <a:lstStyle/>
          <a:p>
            <a:fld id="{13825BC9-015B-4B0A-8A9B-8ED1AFA39C3B}" type="slidenum">
              <a:rPr lang="en-US" smtClean="0"/>
              <a:t>10</a:t>
            </a:fld>
            <a:endParaRPr lang="en-US"/>
          </a:p>
        </p:txBody>
      </p:sp>
    </p:spTree>
    <p:extLst>
      <p:ext uri="{BB962C8B-B14F-4D97-AF65-F5344CB8AC3E}">
        <p14:creationId xmlns:p14="http://schemas.microsoft.com/office/powerpoint/2010/main" val="870882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825BC9-015B-4B0A-8A9B-8ED1AFA39C3B}" type="slidenum">
              <a:rPr lang="en-US" smtClean="0"/>
              <a:t>11</a:t>
            </a:fld>
            <a:endParaRPr lang="en-US"/>
          </a:p>
        </p:txBody>
      </p:sp>
    </p:spTree>
    <p:extLst>
      <p:ext uri="{BB962C8B-B14F-4D97-AF65-F5344CB8AC3E}">
        <p14:creationId xmlns:p14="http://schemas.microsoft.com/office/powerpoint/2010/main" val="415405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13825BC9-015B-4B0A-8A9B-8ED1AFA39C3B}" type="slidenum">
              <a:rPr lang="en-US" smtClean="0"/>
              <a:t>12</a:t>
            </a:fld>
            <a:endParaRPr lang="en-US"/>
          </a:p>
        </p:txBody>
      </p:sp>
    </p:spTree>
    <p:extLst>
      <p:ext uri="{BB962C8B-B14F-4D97-AF65-F5344CB8AC3E}">
        <p14:creationId xmlns:p14="http://schemas.microsoft.com/office/powerpoint/2010/main" val="278822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825BC9-015B-4B0A-8A9B-8ED1AFA39C3B}" type="slidenum">
              <a:rPr lang="en-US" smtClean="0"/>
              <a:t>13</a:t>
            </a:fld>
            <a:endParaRPr lang="en-US"/>
          </a:p>
        </p:txBody>
      </p:sp>
    </p:spTree>
    <p:extLst>
      <p:ext uri="{BB962C8B-B14F-4D97-AF65-F5344CB8AC3E}">
        <p14:creationId xmlns:p14="http://schemas.microsoft.com/office/powerpoint/2010/main" val="3301501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way of love does not provide with Certainty it provide us with Stability</a:t>
            </a:r>
          </a:p>
          <a:p>
            <a:endParaRPr lang="en-US" b="1" dirty="0"/>
          </a:p>
          <a:p>
            <a:r>
              <a:rPr lang="en-US" b="1" dirty="0"/>
              <a:t>Lex </a:t>
            </a:r>
            <a:r>
              <a:rPr lang="en-US" b="1" dirty="0" err="1"/>
              <a:t>Orandi</a:t>
            </a:r>
            <a:r>
              <a:rPr lang="en-US" b="1" dirty="0"/>
              <a:t> – Lex </a:t>
            </a:r>
            <a:r>
              <a:rPr lang="en-US" b="1" dirty="0" err="1"/>
              <a:t>Credendi</a:t>
            </a:r>
            <a:r>
              <a:rPr lang="en-US" b="1" dirty="0"/>
              <a:t> – Lex Operandi</a:t>
            </a:r>
          </a:p>
          <a:p>
            <a:endParaRPr lang="en-US" b="1" dirty="0"/>
          </a:p>
          <a:p>
            <a:r>
              <a:rPr lang="en-US" b="1" dirty="0"/>
              <a:t>As Walter Brueggemann “Prophetic Imagination”</a:t>
            </a:r>
          </a:p>
          <a:p>
            <a:endParaRPr lang="en-US" b="1" dirty="0"/>
          </a:p>
          <a:p>
            <a:r>
              <a:rPr lang="en-US" b="1" dirty="0"/>
              <a:t>Expelling the myth of scarcity and celebrating the liturgy of abundance </a:t>
            </a:r>
          </a:p>
          <a:p>
            <a:endParaRPr lang="en-US" b="1" dirty="0"/>
          </a:p>
          <a:p>
            <a:r>
              <a:rPr lang="en-US" b="1" dirty="0"/>
              <a:t>B. Mary’s Challenge to exercise governance not out of the need of governance but governance out of our own spirituality</a:t>
            </a:r>
          </a:p>
        </p:txBody>
      </p:sp>
      <p:sp>
        <p:nvSpPr>
          <p:cNvPr id="4" name="Slide Number Placeholder 3"/>
          <p:cNvSpPr>
            <a:spLocks noGrp="1"/>
          </p:cNvSpPr>
          <p:nvPr>
            <p:ph type="sldNum" sz="quarter" idx="5"/>
          </p:nvPr>
        </p:nvSpPr>
        <p:spPr/>
        <p:txBody>
          <a:bodyPr/>
          <a:lstStyle/>
          <a:p>
            <a:fld id="{13825BC9-015B-4B0A-8A9B-8ED1AFA39C3B}" type="slidenum">
              <a:rPr lang="en-US" smtClean="0"/>
              <a:t>14</a:t>
            </a:fld>
            <a:endParaRPr lang="en-US"/>
          </a:p>
        </p:txBody>
      </p:sp>
    </p:spTree>
    <p:extLst>
      <p:ext uri="{BB962C8B-B14F-4D97-AF65-F5344CB8AC3E}">
        <p14:creationId xmlns:p14="http://schemas.microsoft.com/office/powerpoint/2010/main" val="4256820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13825BC9-015B-4B0A-8A9B-8ED1AFA39C3B}" type="slidenum">
              <a:rPr lang="en-US" smtClean="0"/>
              <a:t>15</a:t>
            </a:fld>
            <a:endParaRPr lang="en-US"/>
          </a:p>
        </p:txBody>
      </p:sp>
    </p:spTree>
    <p:extLst>
      <p:ext uri="{BB962C8B-B14F-4D97-AF65-F5344CB8AC3E}">
        <p14:creationId xmlns:p14="http://schemas.microsoft.com/office/powerpoint/2010/main" val="320343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endParaRPr lang="en-US" b="1" dirty="0"/>
          </a:p>
          <a:p>
            <a:endParaRPr lang="en-US" b="1" dirty="0"/>
          </a:p>
        </p:txBody>
      </p:sp>
      <p:sp>
        <p:nvSpPr>
          <p:cNvPr id="4" name="Slide Number Placeholder 3"/>
          <p:cNvSpPr>
            <a:spLocks noGrp="1"/>
          </p:cNvSpPr>
          <p:nvPr>
            <p:ph type="sldNum" sz="quarter" idx="5"/>
          </p:nvPr>
        </p:nvSpPr>
        <p:spPr/>
        <p:txBody>
          <a:bodyPr/>
          <a:lstStyle/>
          <a:p>
            <a:fld id="{13825BC9-015B-4B0A-8A9B-8ED1AFA39C3B}" type="slidenum">
              <a:rPr lang="en-US" smtClean="0"/>
              <a:t>2</a:t>
            </a:fld>
            <a:endParaRPr lang="en-US"/>
          </a:p>
        </p:txBody>
      </p:sp>
    </p:spTree>
    <p:extLst>
      <p:ext uri="{BB962C8B-B14F-4D97-AF65-F5344CB8AC3E}">
        <p14:creationId xmlns:p14="http://schemas.microsoft.com/office/powerpoint/2010/main" val="2665051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b="1" dirty="0"/>
              <a:t>It is the recognition that God is at work in the world, God is way ahead of us</a:t>
            </a:r>
          </a:p>
          <a:p>
            <a:pPr marL="664546" lvl="1" indent="-181240">
              <a:buFont typeface="Wingdings" panose="05000000000000000000" pitchFamily="2" charset="2"/>
              <a:buChar char="Ø"/>
            </a:pPr>
            <a:r>
              <a:rPr lang="en-US" b="1" dirty="0"/>
              <a:t>Our congregations are very good at asking two good questions to define direction </a:t>
            </a:r>
          </a:p>
          <a:p>
            <a:pPr marL="664546" marR="0" lvl="1" indent="-18124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1" dirty="0"/>
              <a:t>What is God wanting us to BE? </a:t>
            </a:r>
          </a:p>
          <a:p>
            <a:pPr marL="664546" marR="0" lvl="1" indent="-18124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1" dirty="0"/>
              <a:t>What is God wanting us to DO? </a:t>
            </a:r>
          </a:p>
          <a:p>
            <a:pPr marL="664546" marR="0" lvl="1" indent="-18124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1" dirty="0"/>
              <a:t>This approach places the inquirer on the drivers seat –Yes, it is about God, but it is me.</a:t>
            </a:r>
          </a:p>
          <a:p>
            <a:pPr marL="664546" lvl="1" indent="-181240">
              <a:buFont typeface="Wingdings" panose="05000000000000000000" pitchFamily="2" charset="2"/>
              <a:buChar char="Ø"/>
            </a:pPr>
            <a:endParaRPr lang="en-US" b="1" dirty="0"/>
          </a:p>
          <a:p>
            <a:pPr marL="181240" indent="-181240">
              <a:buFont typeface="Arial" panose="020B0604020202020204" pitchFamily="34" charset="0"/>
              <a:buChar char="•"/>
            </a:pPr>
            <a:r>
              <a:rPr lang="en-US" b="1" dirty="0"/>
              <a:t>Reimagining our vocation in connection with what God is doing lead us into two more questions: </a:t>
            </a:r>
          </a:p>
          <a:p>
            <a:pPr marL="664546" lvl="1" indent="-181240">
              <a:buFont typeface="Wingdings" panose="05000000000000000000" pitchFamily="2" charset="2"/>
              <a:buChar char="Ø"/>
            </a:pPr>
            <a:r>
              <a:rPr lang="en-US" b="1" dirty="0"/>
              <a:t>What is God already doing out there? </a:t>
            </a:r>
          </a:p>
          <a:p>
            <a:pPr marL="664546" lvl="1" indent="-181240">
              <a:buFont typeface="Wingdings" panose="05000000000000000000" pitchFamily="2" charset="2"/>
              <a:buChar char="Ø"/>
            </a:pPr>
            <a:r>
              <a:rPr lang="en-US" b="1" dirty="0"/>
              <a:t>How can I join God’s action in the world? </a:t>
            </a:r>
          </a:p>
          <a:p>
            <a:endParaRPr lang="en-US" b="1" dirty="0"/>
          </a:p>
          <a:p>
            <a:pPr marL="181240" indent="-181240">
              <a:buFont typeface="Arial" panose="020B0604020202020204" pitchFamily="34" charset="0"/>
              <a:buChar char="•"/>
            </a:pPr>
            <a:r>
              <a:rPr lang="en-US" b="1" dirty="0"/>
              <a:t>Intentional engagement of God and the World in a mutually transformative relationships</a:t>
            </a:r>
          </a:p>
          <a:p>
            <a:pPr marL="664546" lvl="1" indent="-181240">
              <a:buFont typeface="Wingdings" panose="05000000000000000000" pitchFamily="2" charset="2"/>
              <a:buChar char="Ø"/>
            </a:pPr>
            <a:r>
              <a:rPr lang="en-US" b="1" dirty="0"/>
              <a:t>It relates to the Benedictine spiritual practice of “CONVERSATIO” Conversion and conversation – Two additional questions</a:t>
            </a:r>
          </a:p>
          <a:p>
            <a:pPr marL="664546" lvl="1" indent="-181240">
              <a:buFont typeface="Wingdings" panose="05000000000000000000" pitchFamily="2" charset="2"/>
              <a:buChar char="Ø"/>
            </a:pPr>
            <a:r>
              <a:rPr lang="en-US" b="1" dirty="0"/>
              <a:t>What is asking us to Love?</a:t>
            </a:r>
          </a:p>
          <a:p>
            <a:pPr marL="664546" lvl="1" indent="-181240">
              <a:buFont typeface="Wingdings" panose="05000000000000000000" pitchFamily="2" charset="2"/>
              <a:buChar char="Ø"/>
            </a:pPr>
            <a:r>
              <a:rPr lang="en-US" b="1" dirty="0"/>
              <a:t>What is love asking us to do?</a:t>
            </a:r>
          </a:p>
          <a:p>
            <a:endParaRPr lang="en-US" dirty="0"/>
          </a:p>
        </p:txBody>
      </p:sp>
      <p:sp>
        <p:nvSpPr>
          <p:cNvPr id="4" name="Slide Number Placeholder 3"/>
          <p:cNvSpPr>
            <a:spLocks noGrp="1"/>
          </p:cNvSpPr>
          <p:nvPr>
            <p:ph type="sldNum" sz="quarter" idx="5"/>
          </p:nvPr>
        </p:nvSpPr>
        <p:spPr/>
        <p:txBody>
          <a:bodyPr/>
          <a:lstStyle/>
          <a:p>
            <a:fld id="{13825BC9-015B-4B0A-8A9B-8ED1AFA39C3B}" type="slidenum">
              <a:rPr lang="en-US" smtClean="0"/>
              <a:t>3</a:t>
            </a:fld>
            <a:endParaRPr lang="en-US"/>
          </a:p>
        </p:txBody>
      </p:sp>
    </p:spTree>
    <p:extLst>
      <p:ext uri="{BB962C8B-B14F-4D97-AF65-F5344CB8AC3E}">
        <p14:creationId xmlns:p14="http://schemas.microsoft.com/office/powerpoint/2010/main" val="348678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buFont typeface="Arial" panose="020B0604020202020204" pitchFamily="34" charset="0"/>
              <a:buChar char="•"/>
              <a:defRPr/>
            </a:pPr>
            <a:r>
              <a:rPr lang="en-US" dirty="0"/>
              <a:t>Christendom – our call to dominate the world</a:t>
            </a:r>
          </a:p>
          <a:p>
            <a:pPr marL="664546" lvl="1" indent="-181240" defTabSz="966612">
              <a:buFont typeface="Wingdings" panose="05000000000000000000" pitchFamily="2" charset="2"/>
              <a:buChar char="Ø"/>
              <a:defRPr/>
            </a:pPr>
            <a:r>
              <a:rPr lang="en-US" dirty="0"/>
              <a:t>the establishment of cultural hegemony –</a:t>
            </a:r>
          </a:p>
          <a:p>
            <a:pPr marL="664546" lvl="1" indent="-181240" defTabSz="966612">
              <a:buFont typeface="Wingdings" panose="05000000000000000000" pitchFamily="2" charset="2"/>
              <a:buChar char="Ø"/>
              <a:defRPr/>
            </a:pPr>
            <a:r>
              <a:rPr lang="en-US" dirty="0"/>
              <a:t>”The Kingdom Of God in America” </a:t>
            </a:r>
            <a:r>
              <a:rPr lang="en-US" u="none" dirty="0"/>
              <a:t>R</a:t>
            </a:r>
            <a:r>
              <a:rPr lang="en-US" sz="1300" dirty="0">
                <a:hlinkClick r:id="rId3"/>
              </a:rPr>
              <a:t>ichard Niebuhr</a:t>
            </a:r>
            <a:endParaRPr lang="en-US" sz="1300" dirty="0"/>
          </a:p>
          <a:p>
            <a:pPr marL="664546" lvl="1" indent="-181240" defTabSz="966612">
              <a:buFont typeface="Wingdings" panose="05000000000000000000" pitchFamily="2" charset="2"/>
              <a:buChar char="Ø"/>
              <a:defRPr/>
            </a:pPr>
            <a:r>
              <a:rPr lang="en-US" sz="1300" dirty="0"/>
              <a:t>The approach is imposition, domination</a:t>
            </a:r>
          </a:p>
          <a:p>
            <a:pPr marL="181240" indent="-181240" defTabSz="966612">
              <a:buFont typeface="Arial" panose="020B0604020202020204" pitchFamily="34" charset="0"/>
              <a:buChar char="•"/>
              <a:defRPr/>
            </a:pPr>
            <a:r>
              <a:rPr lang="en-US" sz="1300" dirty="0"/>
              <a:t>Soteriological approach </a:t>
            </a:r>
          </a:p>
          <a:p>
            <a:pPr marL="664546" lvl="1" indent="-181240" defTabSz="966612">
              <a:buFont typeface="Wingdings" panose="05000000000000000000" pitchFamily="2" charset="2"/>
              <a:buChar char="Ø"/>
              <a:defRPr/>
            </a:pPr>
            <a:r>
              <a:rPr lang="en-US" sz="1300" dirty="0"/>
              <a:t>focused on  salvation</a:t>
            </a:r>
          </a:p>
          <a:p>
            <a:pPr marL="664546" lvl="1" indent="-181240" defTabSz="966612">
              <a:buFont typeface="Wingdings" panose="05000000000000000000" pitchFamily="2" charset="2"/>
              <a:buChar char="Ø"/>
              <a:defRPr/>
            </a:pPr>
            <a:r>
              <a:rPr lang="en-US" sz="1300" dirty="0"/>
              <a:t>Defining the “other” from the perspective of the center: the </a:t>
            </a:r>
            <a:r>
              <a:rPr lang="en-US" sz="1300" dirty="0" err="1"/>
              <a:t>nones</a:t>
            </a:r>
            <a:r>
              <a:rPr lang="en-US" sz="1300" dirty="0"/>
              <a:t>, the unchurched, the </a:t>
            </a:r>
          </a:p>
          <a:p>
            <a:pPr marL="664546" lvl="1" indent="-181240" defTabSz="966612">
              <a:buFont typeface="Wingdings" panose="05000000000000000000" pitchFamily="2" charset="2"/>
              <a:buChar char="Ø"/>
              <a:defRPr/>
            </a:pPr>
            <a:r>
              <a:rPr lang="en-US" sz="1300" dirty="0"/>
              <a:t>The approach is proselytizing</a:t>
            </a:r>
          </a:p>
          <a:p>
            <a:pPr marL="181240" indent="-181240">
              <a:buFont typeface="Arial" panose="020B0604020202020204" pitchFamily="34" charset="0"/>
              <a:buChar char="•"/>
            </a:pPr>
            <a:r>
              <a:rPr lang="en-US" dirty="0"/>
              <a:t>Social Assistentialism</a:t>
            </a:r>
          </a:p>
          <a:p>
            <a:pPr marL="664546" lvl="1" indent="-181240">
              <a:buFont typeface="Wingdings" panose="05000000000000000000" pitchFamily="2" charset="2"/>
              <a:buChar char="Ø"/>
            </a:pPr>
            <a:r>
              <a:rPr lang="en-US" dirty="0"/>
              <a:t>Outreach</a:t>
            </a:r>
          </a:p>
          <a:p>
            <a:pPr marL="664546" lvl="1" indent="-181240">
              <a:buFont typeface="Wingdings" panose="05000000000000000000" pitchFamily="2" charset="2"/>
              <a:buChar char="Ø"/>
            </a:pPr>
            <a:r>
              <a:rPr lang="en-US" dirty="0"/>
              <a:t>Focused on doing</a:t>
            </a:r>
          </a:p>
          <a:p>
            <a:pPr marL="664546" lvl="1" indent="-181240">
              <a:buFont typeface="Wingdings" panose="05000000000000000000" pitchFamily="2" charset="2"/>
              <a:buChar char="Ø"/>
            </a:pPr>
            <a:r>
              <a:rPr lang="en-US" dirty="0"/>
              <a:t>Hand out </a:t>
            </a:r>
          </a:p>
          <a:p>
            <a:pPr marL="181240" indent="-181240">
              <a:buFont typeface="Arial" panose="020B0604020202020204" pitchFamily="34" charset="0"/>
              <a:buChar char="•"/>
            </a:pPr>
            <a:r>
              <a:rPr lang="en-US" dirty="0"/>
              <a:t>Missional</a:t>
            </a:r>
          </a:p>
          <a:p>
            <a:pPr marL="664546" lvl="1" indent="-181240">
              <a:buFont typeface="Wingdings" panose="05000000000000000000" pitchFamily="2" charset="2"/>
              <a:buChar char="Ø"/>
            </a:pPr>
            <a:r>
              <a:rPr lang="en-US" dirty="0"/>
              <a:t>Relational</a:t>
            </a:r>
          </a:p>
          <a:p>
            <a:pPr marL="664546" lvl="1" indent="-181240">
              <a:buFont typeface="Wingdings" panose="05000000000000000000" pitchFamily="2" charset="2"/>
              <a:buChar char="Ø"/>
            </a:pPr>
            <a:r>
              <a:rPr lang="en-US" dirty="0"/>
              <a:t>Is not a provision of goods, but community</a:t>
            </a:r>
          </a:p>
          <a:p>
            <a:pPr marL="664546" lvl="1" indent="-181240">
              <a:buFont typeface="Wingdings" panose="05000000000000000000" pitchFamily="2" charset="2"/>
              <a:buChar char="Ø"/>
            </a:pPr>
            <a:r>
              <a:rPr lang="en-US" dirty="0"/>
              <a:t>Focused on empowerment programs</a:t>
            </a:r>
          </a:p>
          <a:p>
            <a:pPr marL="664546" lvl="1" indent="-181240">
              <a:buFont typeface="Wingdings" panose="05000000000000000000" pitchFamily="2" charset="2"/>
              <a:buChar char="Ø"/>
            </a:pPr>
            <a:r>
              <a:rPr lang="en-US" dirty="0"/>
              <a:t>It is a had shake</a:t>
            </a:r>
          </a:p>
          <a:p>
            <a:pPr marL="664546" lvl="1" indent="-181240">
              <a:buFont typeface="Wingdings" panose="05000000000000000000" pitchFamily="2" charset="2"/>
              <a:buChar char="Ø"/>
            </a:pPr>
            <a:endParaRPr lang="en-US" dirty="0"/>
          </a:p>
        </p:txBody>
      </p:sp>
      <p:sp>
        <p:nvSpPr>
          <p:cNvPr id="4" name="Slide Number Placeholder 3"/>
          <p:cNvSpPr>
            <a:spLocks noGrp="1"/>
          </p:cNvSpPr>
          <p:nvPr>
            <p:ph type="sldNum" sz="quarter" idx="5"/>
          </p:nvPr>
        </p:nvSpPr>
        <p:spPr/>
        <p:txBody>
          <a:bodyPr/>
          <a:lstStyle/>
          <a:p>
            <a:fld id="{13825BC9-015B-4B0A-8A9B-8ED1AFA39C3B}" type="slidenum">
              <a:rPr lang="en-US" smtClean="0"/>
              <a:t>4</a:t>
            </a:fld>
            <a:endParaRPr lang="en-US"/>
          </a:p>
        </p:txBody>
      </p:sp>
    </p:spTree>
    <p:extLst>
      <p:ext uri="{BB962C8B-B14F-4D97-AF65-F5344CB8AC3E}">
        <p14:creationId xmlns:p14="http://schemas.microsoft.com/office/powerpoint/2010/main" val="232819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825BC9-015B-4B0A-8A9B-8ED1AFA39C3B}" type="slidenum">
              <a:rPr lang="en-US" smtClean="0"/>
              <a:t>5</a:t>
            </a:fld>
            <a:endParaRPr lang="en-US"/>
          </a:p>
        </p:txBody>
      </p:sp>
    </p:spTree>
    <p:extLst>
      <p:ext uri="{BB962C8B-B14F-4D97-AF65-F5344CB8AC3E}">
        <p14:creationId xmlns:p14="http://schemas.microsoft.com/office/powerpoint/2010/main" val="1165934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825BC9-015B-4B0A-8A9B-8ED1AFA39C3B}" type="slidenum">
              <a:rPr lang="en-US" smtClean="0"/>
              <a:t>6</a:t>
            </a:fld>
            <a:endParaRPr lang="en-US"/>
          </a:p>
        </p:txBody>
      </p:sp>
    </p:spTree>
    <p:extLst>
      <p:ext uri="{BB962C8B-B14F-4D97-AF65-F5344CB8AC3E}">
        <p14:creationId xmlns:p14="http://schemas.microsoft.com/office/powerpoint/2010/main" val="1142292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825BC9-015B-4B0A-8A9B-8ED1AFA39C3B}" type="slidenum">
              <a:rPr lang="en-US" smtClean="0"/>
              <a:t>7</a:t>
            </a:fld>
            <a:endParaRPr lang="en-US"/>
          </a:p>
        </p:txBody>
      </p:sp>
    </p:spTree>
    <p:extLst>
      <p:ext uri="{BB962C8B-B14F-4D97-AF65-F5344CB8AC3E}">
        <p14:creationId xmlns:p14="http://schemas.microsoft.com/office/powerpoint/2010/main" val="3917256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825BC9-015B-4B0A-8A9B-8ED1AFA39C3B}" type="slidenum">
              <a:rPr lang="en-US" smtClean="0"/>
              <a:t>8</a:t>
            </a:fld>
            <a:endParaRPr lang="en-US"/>
          </a:p>
        </p:txBody>
      </p:sp>
    </p:spTree>
    <p:extLst>
      <p:ext uri="{BB962C8B-B14F-4D97-AF65-F5344CB8AC3E}">
        <p14:creationId xmlns:p14="http://schemas.microsoft.com/office/powerpoint/2010/main" val="103189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Conversation:</a:t>
            </a:r>
          </a:p>
          <a:p>
            <a:endParaRPr lang="en-US" dirty="0"/>
          </a:p>
          <a:p>
            <a:r>
              <a:rPr lang="en-US" dirty="0"/>
              <a:t>What is the theological approach that informs your church community, meaning your thinking, preaching &amp; action?</a:t>
            </a:r>
          </a:p>
          <a:p>
            <a:endParaRPr lang="en-US" dirty="0"/>
          </a:p>
        </p:txBody>
      </p:sp>
      <p:sp>
        <p:nvSpPr>
          <p:cNvPr id="4" name="Slide Number Placeholder 3"/>
          <p:cNvSpPr>
            <a:spLocks noGrp="1"/>
          </p:cNvSpPr>
          <p:nvPr>
            <p:ph type="sldNum" sz="quarter" idx="5"/>
          </p:nvPr>
        </p:nvSpPr>
        <p:spPr/>
        <p:txBody>
          <a:bodyPr/>
          <a:lstStyle/>
          <a:p>
            <a:fld id="{13825BC9-015B-4B0A-8A9B-8ED1AFA39C3B}" type="slidenum">
              <a:rPr lang="en-US" smtClean="0"/>
              <a:t>9</a:t>
            </a:fld>
            <a:endParaRPr lang="en-US"/>
          </a:p>
        </p:txBody>
      </p:sp>
    </p:spTree>
    <p:extLst>
      <p:ext uri="{BB962C8B-B14F-4D97-AF65-F5344CB8AC3E}">
        <p14:creationId xmlns:p14="http://schemas.microsoft.com/office/powerpoint/2010/main" val="98194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4A490-9ED6-4521-991F-7C19450A7D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6D4E67-16AA-4268-978F-A147B174B5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E4AEB1-B690-44A3-85A7-E35BA5F09985}"/>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5" name="Footer Placeholder 4">
            <a:extLst>
              <a:ext uri="{FF2B5EF4-FFF2-40B4-BE49-F238E27FC236}">
                <a16:creationId xmlns:a16="http://schemas.microsoft.com/office/drawing/2014/main" id="{7C67B223-5BAC-4438-8C21-92051363E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9BEE54-E81B-4E68-BE3A-63C03161F74C}"/>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4846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6A7EC-E736-47C4-A9D8-729EE412DF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3AB01-0ED5-4370-AD39-8909D66BBD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891CD-715B-475E-85D1-8F2A4A6CFB95}"/>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5" name="Footer Placeholder 4">
            <a:extLst>
              <a:ext uri="{FF2B5EF4-FFF2-40B4-BE49-F238E27FC236}">
                <a16:creationId xmlns:a16="http://schemas.microsoft.com/office/drawing/2014/main" id="{1D1B1FB0-4B0C-455B-9CBA-890346435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E1F56-4513-4853-B9FF-5297E96A2277}"/>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84575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11A566-C760-4636-B126-5E65DE1A19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A03E2F-A066-4F4E-9A66-0E212E070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B54946-A931-480D-AAE7-42FACC2CD00B}"/>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5" name="Footer Placeholder 4">
            <a:extLst>
              <a:ext uri="{FF2B5EF4-FFF2-40B4-BE49-F238E27FC236}">
                <a16:creationId xmlns:a16="http://schemas.microsoft.com/office/drawing/2014/main" id="{C3250ADF-A211-4317-BCD1-C06EA6948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649B3-0021-40D5-AC23-8FAC20904F72}"/>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312491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F66A8-0841-4D55-828C-DA832FFCFA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D57E1-616C-48F7-8125-21B9E9F850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77F9B-0A0C-4EE5-8CA1-5FAEE2000DD8}"/>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5" name="Footer Placeholder 4">
            <a:extLst>
              <a:ext uri="{FF2B5EF4-FFF2-40B4-BE49-F238E27FC236}">
                <a16:creationId xmlns:a16="http://schemas.microsoft.com/office/drawing/2014/main" id="{43A2E6D9-08F7-4B41-A363-A3C31A55B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613B10-027F-49F3-8CEC-241EED9CEBB4}"/>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400056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CD4B-65FA-41A4-A79A-FF41CE6345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77C808-2EBA-477E-AA60-C8AF9BD869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589F06-5BDE-42BC-92C7-87B68868D1C8}"/>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5" name="Footer Placeholder 4">
            <a:extLst>
              <a:ext uri="{FF2B5EF4-FFF2-40B4-BE49-F238E27FC236}">
                <a16:creationId xmlns:a16="http://schemas.microsoft.com/office/drawing/2014/main" id="{331A057E-AD3A-46A5-B8B0-620E38952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5C1C5-9D22-4004-AD2B-9B0B79D6ECDC}"/>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218011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FE64-21DA-4E06-80F3-FCC8F5B8D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523537-8C98-47D8-B88B-81F9C4A914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11E350-F2F0-47BF-AB63-89B933153D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ECB396-92F2-4D08-A3AB-37944F846AD5}"/>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6" name="Footer Placeholder 5">
            <a:extLst>
              <a:ext uri="{FF2B5EF4-FFF2-40B4-BE49-F238E27FC236}">
                <a16:creationId xmlns:a16="http://schemas.microsoft.com/office/drawing/2014/main" id="{B724A1BA-AB4D-451E-B677-71A58A3E1F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0F0FBF-C2B0-4317-BD67-D7AA1854AEC7}"/>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134699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B383-3513-4852-97E8-6483BC8572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39A247-4ED6-4EEA-9F93-114155BDC9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2ACAF4-ABD2-4C7E-99B0-697D104AF8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8EBF84-C3DA-4955-85CA-5C88ADEA6A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8A6087-5019-4338-B351-6421627192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87072F-7BA4-4F9B-AB55-7BA7E481309B}"/>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8" name="Footer Placeholder 7">
            <a:extLst>
              <a:ext uri="{FF2B5EF4-FFF2-40B4-BE49-F238E27FC236}">
                <a16:creationId xmlns:a16="http://schemas.microsoft.com/office/drawing/2014/main" id="{AD3D6E5B-9E1D-4926-A9FF-5F970BBD59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F03377-9667-42D4-9C7D-BB7579DF2B7D}"/>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40480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521B0-BBD1-44F7-8E31-A3BDC87DA2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D1E87B-CEE7-4142-8533-5822B7313FBC}"/>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4" name="Footer Placeholder 3">
            <a:extLst>
              <a:ext uri="{FF2B5EF4-FFF2-40B4-BE49-F238E27FC236}">
                <a16:creationId xmlns:a16="http://schemas.microsoft.com/office/drawing/2014/main" id="{F91C3D1B-37EA-45B8-B84F-D57D284A23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5A3728-A9F6-4E58-8EBA-916537131ADF}"/>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227547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C73E71-4BBE-4119-80A8-C2599BE26FA1}"/>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3" name="Footer Placeholder 2">
            <a:extLst>
              <a:ext uri="{FF2B5EF4-FFF2-40B4-BE49-F238E27FC236}">
                <a16:creationId xmlns:a16="http://schemas.microsoft.com/office/drawing/2014/main" id="{EB8DB1A8-7855-4CEC-902A-6C5A46B0FC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7ECAF7-DF61-43A3-B384-7609C6714160}"/>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154741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C7383-3A49-4D4B-A945-6AFDE657E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D26EC9-8847-42E1-AE5A-940F74EF4D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4AC8C4-2A02-4FAD-80B1-5C9B92010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E94037-6C3F-48C1-9AA9-6CD2A876E9BC}"/>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6" name="Footer Placeholder 5">
            <a:extLst>
              <a:ext uri="{FF2B5EF4-FFF2-40B4-BE49-F238E27FC236}">
                <a16:creationId xmlns:a16="http://schemas.microsoft.com/office/drawing/2014/main" id="{2D668132-58C8-4775-A584-47F2C94944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9AC01F-9D58-457B-821E-AFE996286285}"/>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324693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9BF5-DF1F-4A58-8A58-73DCF5F78B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79DAAF-DAC2-48B3-AEAA-CEEAA4B6D4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67F583-BA4B-4E93-A164-E42C49BF45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3C864F-D9BA-4488-95A9-B6E8BAEE7745}"/>
              </a:ext>
            </a:extLst>
          </p:cNvPr>
          <p:cNvSpPr>
            <a:spLocks noGrp="1"/>
          </p:cNvSpPr>
          <p:nvPr>
            <p:ph type="dt" sz="half" idx="10"/>
          </p:nvPr>
        </p:nvSpPr>
        <p:spPr/>
        <p:txBody>
          <a:bodyPr/>
          <a:lstStyle/>
          <a:p>
            <a:fld id="{7C8E4391-2485-43F2-A178-4AA4299CEE73}" type="datetimeFigureOut">
              <a:rPr lang="en-US" smtClean="0"/>
              <a:t>1/23/2020</a:t>
            </a:fld>
            <a:endParaRPr lang="en-US"/>
          </a:p>
        </p:txBody>
      </p:sp>
      <p:sp>
        <p:nvSpPr>
          <p:cNvPr id="6" name="Footer Placeholder 5">
            <a:extLst>
              <a:ext uri="{FF2B5EF4-FFF2-40B4-BE49-F238E27FC236}">
                <a16:creationId xmlns:a16="http://schemas.microsoft.com/office/drawing/2014/main" id="{69130DFE-D290-4ACC-B902-F11C580DD8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E5FEC6-540C-441A-BBD5-8B49506D453C}"/>
              </a:ext>
            </a:extLst>
          </p:cNvPr>
          <p:cNvSpPr>
            <a:spLocks noGrp="1"/>
          </p:cNvSpPr>
          <p:nvPr>
            <p:ph type="sldNum" sz="quarter" idx="12"/>
          </p:nvPr>
        </p:nvSpPr>
        <p:spPr/>
        <p:txBody>
          <a:bodyPr/>
          <a:lstStyle/>
          <a:p>
            <a:fld id="{E2829FE9-3BDD-4196-939A-2AE0D672F64C}" type="slidenum">
              <a:rPr lang="en-US" smtClean="0"/>
              <a:t>‹#›</a:t>
            </a:fld>
            <a:endParaRPr lang="en-US"/>
          </a:p>
        </p:txBody>
      </p:sp>
    </p:spTree>
    <p:extLst>
      <p:ext uri="{BB962C8B-B14F-4D97-AF65-F5344CB8AC3E}">
        <p14:creationId xmlns:p14="http://schemas.microsoft.com/office/powerpoint/2010/main" val="179257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53DE98-0013-4655-A185-A580EDAC21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8F1B64-2333-474C-A4AF-D5AFB192B6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F84DE5-62C3-4FC9-8475-D5EAF509F4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E4391-2485-43F2-A178-4AA4299CEE73}" type="datetimeFigureOut">
              <a:rPr lang="en-US" smtClean="0"/>
              <a:t>1/23/2020</a:t>
            </a:fld>
            <a:endParaRPr lang="en-US"/>
          </a:p>
        </p:txBody>
      </p:sp>
      <p:sp>
        <p:nvSpPr>
          <p:cNvPr id="5" name="Footer Placeholder 4">
            <a:extLst>
              <a:ext uri="{FF2B5EF4-FFF2-40B4-BE49-F238E27FC236}">
                <a16:creationId xmlns:a16="http://schemas.microsoft.com/office/drawing/2014/main" id="{CFBB3BA5-8B92-4E8B-B8C0-F2454021A8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92558A-B865-4C2F-AEA5-BE5244EF4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29FE9-3BDD-4196-939A-2AE0D672F64C}" type="slidenum">
              <a:rPr lang="en-US" smtClean="0"/>
              <a:t>‹#›</a:t>
            </a:fld>
            <a:endParaRPr lang="en-US"/>
          </a:p>
        </p:txBody>
      </p:sp>
    </p:spTree>
    <p:extLst>
      <p:ext uri="{BB962C8B-B14F-4D97-AF65-F5344CB8AC3E}">
        <p14:creationId xmlns:p14="http://schemas.microsoft.com/office/powerpoint/2010/main" val="38029950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CBD8B7-79D0-40B4-BC34-B84F345C01DA}"/>
              </a:ext>
            </a:extLst>
          </p:cNvPr>
          <p:cNvSpPr/>
          <p:nvPr/>
        </p:nvSpPr>
        <p:spPr>
          <a:xfrm>
            <a:off x="0" y="405970"/>
            <a:ext cx="8672946" cy="1384995"/>
          </a:xfrm>
          <a:prstGeom prst="rect">
            <a:avLst/>
          </a:prstGeom>
          <a:ln>
            <a:solidFill>
              <a:schemeClr val="accent1">
                <a:lumMod val="75000"/>
              </a:schemeClr>
            </a:solidFill>
          </a:ln>
        </p:spPr>
        <p:txBody>
          <a:bodyPr wrap="square">
            <a:spAutoFit/>
          </a:bodyPr>
          <a:lstStyle/>
          <a:p>
            <a:pPr algn="ctr"/>
            <a:r>
              <a:rPr lang="en-US" sz="4800" dirty="0">
                <a:solidFill>
                  <a:schemeClr val="accent1">
                    <a:lumMod val="75000"/>
                  </a:schemeClr>
                </a:solidFill>
                <a:latin typeface="Arial Rounded MT Bold" panose="020F0704030504030204" pitchFamily="34" charset="0"/>
              </a:rPr>
              <a:t>Spiritual Dimensions</a:t>
            </a:r>
          </a:p>
          <a:p>
            <a:pPr algn="ctr"/>
            <a:r>
              <a:rPr lang="en-US" sz="3600" dirty="0">
                <a:solidFill>
                  <a:schemeClr val="accent1">
                    <a:lumMod val="75000"/>
                  </a:schemeClr>
                </a:solidFill>
                <a:latin typeface="Arial Rounded MT Bold" panose="020F0704030504030204" pitchFamily="34" charset="0"/>
              </a:rPr>
              <a:t>Of Being Missional</a:t>
            </a:r>
          </a:p>
        </p:txBody>
      </p:sp>
      <p:sp>
        <p:nvSpPr>
          <p:cNvPr id="3" name="Rectangle 2">
            <a:extLst>
              <a:ext uri="{FF2B5EF4-FFF2-40B4-BE49-F238E27FC236}">
                <a16:creationId xmlns:a16="http://schemas.microsoft.com/office/drawing/2014/main" id="{D38A7241-9A07-4CD9-A5D3-9343E1C90E9F}"/>
              </a:ext>
            </a:extLst>
          </p:cNvPr>
          <p:cNvSpPr/>
          <p:nvPr/>
        </p:nvSpPr>
        <p:spPr>
          <a:xfrm>
            <a:off x="5406500" y="5884899"/>
            <a:ext cx="5750292" cy="646331"/>
          </a:xfrm>
          <a:prstGeom prst="rect">
            <a:avLst/>
          </a:prstGeom>
        </p:spPr>
        <p:txBody>
          <a:bodyPr wrap="none">
            <a:spAutoFit/>
          </a:bodyPr>
          <a:lstStyle/>
          <a:p>
            <a:r>
              <a:rPr lang="en-US" sz="3600" dirty="0">
                <a:solidFill>
                  <a:schemeClr val="accent1">
                    <a:lumMod val="75000"/>
                  </a:schemeClr>
                </a:solidFill>
                <a:latin typeface="Abadi" panose="020B0604020104020204" pitchFamily="34" charset="0"/>
              </a:rPr>
              <a:t> </a:t>
            </a:r>
            <a:r>
              <a:rPr lang="en-US" sz="3200" dirty="0">
                <a:solidFill>
                  <a:schemeClr val="accent1">
                    <a:lumMod val="75000"/>
                  </a:schemeClr>
                </a:solidFill>
                <a:latin typeface="Abadi" panose="020B0604020104020204" pitchFamily="34" charset="0"/>
              </a:rPr>
              <a:t>by The Rev. Canon Jesús Reyes</a:t>
            </a:r>
          </a:p>
        </p:txBody>
      </p:sp>
      <p:pic>
        <p:nvPicPr>
          <p:cNvPr id="4" name="Picture 3">
            <a:extLst>
              <a:ext uri="{FF2B5EF4-FFF2-40B4-BE49-F238E27FC236}">
                <a16:creationId xmlns:a16="http://schemas.microsoft.com/office/drawing/2014/main" id="{0D340009-980A-49B8-8C3B-D694AA58B4B8}"/>
              </a:ext>
            </a:extLst>
          </p:cNvPr>
          <p:cNvPicPr>
            <a:picLocks noChangeAspect="1"/>
          </p:cNvPicPr>
          <p:nvPr/>
        </p:nvPicPr>
        <p:blipFill>
          <a:blip r:embed="rId3"/>
          <a:stretch>
            <a:fillRect/>
          </a:stretch>
        </p:blipFill>
        <p:spPr>
          <a:xfrm>
            <a:off x="3187595" y="1916332"/>
            <a:ext cx="4709495" cy="3843200"/>
          </a:xfrm>
          <a:prstGeom prst="rect">
            <a:avLst/>
          </a:prstGeom>
        </p:spPr>
      </p:pic>
    </p:spTree>
    <p:extLst>
      <p:ext uri="{BB962C8B-B14F-4D97-AF65-F5344CB8AC3E}">
        <p14:creationId xmlns:p14="http://schemas.microsoft.com/office/powerpoint/2010/main" val="2384931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044064-B60C-469E-B723-63243AB36185}"/>
              </a:ext>
            </a:extLst>
          </p:cNvPr>
          <p:cNvSpPr/>
          <p:nvPr/>
        </p:nvSpPr>
        <p:spPr>
          <a:xfrm>
            <a:off x="2321270" y="160892"/>
            <a:ext cx="7039812" cy="646331"/>
          </a:xfrm>
          <a:prstGeom prst="rect">
            <a:avLst/>
          </a:prstGeom>
        </p:spPr>
        <p:txBody>
          <a:bodyPr wrap="none">
            <a:spAutoFit/>
          </a:bodyPr>
          <a:lstStyle/>
          <a:p>
            <a:r>
              <a:rPr lang="en-US" sz="3600" dirty="0">
                <a:latin typeface="Arial Rounded MT Bold" panose="020F0704030504030204" pitchFamily="34" charset="0"/>
              </a:rPr>
              <a:t>A model for a missional church</a:t>
            </a:r>
            <a:endParaRPr lang="en-US" sz="3600" dirty="0"/>
          </a:p>
        </p:txBody>
      </p:sp>
      <p:sp>
        <p:nvSpPr>
          <p:cNvPr id="3" name="Rectangle 2">
            <a:extLst>
              <a:ext uri="{FF2B5EF4-FFF2-40B4-BE49-F238E27FC236}">
                <a16:creationId xmlns:a16="http://schemas.microsoft.com/office/drawing/2014/main" id="{9AFE8867-0C2D-42AA-8D5E-B6A9F004567C}"/>
              </a:ext>
            </a:extLst>
          </p:cNvPr>
          <p:cNvSpPr/>
          <p:nvPr/>
        </p:nvSpPr>
        <p:spPr>
          <a:xfrm>
            <a:off x="1158948" y="1996888"/>
            <a:ext cx="10855842" cy="3240439"/>
          </a:xfrm>
          <a:prstGeom prst="rect">
            <a:avLst/>
          </a:prstGeom>
        </p:spPr>
        <p:txBody>
          <a:bodyPr wrap="square">
            <a:spAutoFit/>
          </a:bodyPr>
          <a:lstStyle/>
          <a:p>
            <a:pPr marL="914400" marR="0" lvl="1" indent="-457200">
              <a:lnSpc>
                <a:spcPct val="115000"/>
              </a:lnSpc>
              <a:spcBef>
                <a:spcPts val="0"/>
              </a:spcBef>
              <a:spcAft>
                <a:spcPts val="0"/>
              </a:spcAft>
              <a:buFont typeface="Arial" panose="020B0604020202020204" pitchFamily="34" charset="0"/>
              <a:buChar char="•"/>
            </a:pPr>
            <a:r>
              <a:rPr lang="en-US" sz="3600" b="1" dirty="0">
                <a:latin typeface="Calibri" panose="020F0502020204030204" pitchFamily="34" charset="0"/>
                <a:ea typeface="Calibri" panose="020F0502020204030204" pitchFamily="34" charset="0"/>
                <a:cs typeface="Times New Roman" panose="02020603050405020304" pitchFamily="18" charset="0"/>
              </a:rPr>
              <a:t>Intentionality (sense of purpose - design)</a:t>
            </a:r>
          </a:p>
          <a:p>
            <a:pPr marL="914400" marR="0" lvl="1" indent="-457200">
              <a:lnSpc>
                <a:spcPct val="115000"/>
              </a:lnSpc>
              <a:spcBef>
                <a:spcPts val="0"/>
              </a:spcBef>
              <a:spcAft>
                <a:spcPts val="0"/>
              </a:spcAft>
              <a:buFont typeface="Arial" panose="020B0604020202020204" pitchFamily="34" charset="0"/>
              <a:buChar char="•"/>
            </a:pPr>
            <a:endParaRPr lang="en-US" sz="3600" b="1" dirty="0">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nSpc>
                <a:spcPct val="115000"/>
              </a:lnSpc>
              <a:spcBef>
                <a:spcPts val="0"/>
              </a:spcBef>
              <a:spcAft>
                <a:spcPts val="0"/>
              </a:spcAft>
              <a:buFont typeface="Arial" panose="020B0604020202020204" pitchFamily="34" charset="0"/>
              <a:buChar char="•"/>
            </a:pPr>
            <a:r>
              <a:rPr lang="en-US" sz="3600" b="1" dirty="0">
                <a:latin typeface="Calibri" panose="020F0502020204030204" pitchFamily="34" charset="0"/>
                <a:ea typeface="Calibri" panose="020F0502020204030204" pitchFamily="34" charset="0"/>
                <a:cs typeface="Times New Roman" panose="02020603050405020304" pitchFamily="18" charset="0"/>
              </a:rPr>
              <a:t>Citizenship (Ephesians 2:19 - 22)</a:t>
            </a:r>
          </a:p>
          <a:p>
            <a:pPr marL="914400" marR="0" lvl="1" indent="-457200">
              <a:lnSpc>
                <a:spcPct val="115000"/>
              </a:lnSpc>
              <a:spcBef>
                <a:spcPts val="0"/>
              </a:spcBef>
              <a:spcAft>
                <a:spcPts val="0"/>
              </a:spcAft>
              <a:buFont typeface="Arial" panose="020B0604020202020204" pitchFamily="34" charset="0"/>
              <a:buChar char="•"/>
            </a:pPr>
            <a:endParaRPr lang="en-US" sz="3600" b="1" dirty="0">
              <a:latin typeface="Calibri" panose="020F0502020204030204" pitchFamily="34" charset="0"/>
              <a:ea typeface="Calibri" panose="020F0502020204030204" pitchFamily="34" charset="0"/>
              <a:cs typeface="Times New Roman" panose="02020603050405020304" pitchFamily="18" charset="0"/>
            </a:endParaRPr>
          </a:p>
          <a:p>
            <a:pPr marL="914400" marR="0" lvl="1" indent="-457200">
              <a:lnSpc>
                <a:spcPct val="115000"/>
              </a:lnSpc>
              <a:spcBef>
                <a:spcPts val="0"/>
              </a:spcBef>
              <a:spcAft>
                <a:spcPts val="0"/>
              </a:spcAft>
              <a:buFont typeface="Arial" panose="020B0604020202020204" pitchFamily="34" charset="0"/>
              <a:buChar char="•"/>
            </a:pPr>
            <a:r>
              <a:rPr lang="en-US" sz="3600" b="1" dirty="0">
                <a:latin typeface="Calibri" panose="020F0502020204030204" pitchFamily="34" charset="0"/>
                <a:ea typeface="Calibri" panose="020F0502020204030204" pitchFamily="34" charset="0"/>
                <a:cs typeface="Times New Roman" panose="02020603050405020304" pitchFamily="18" charset="0"/>
              </a:rPr>
              <a:t>Call Disciples to have Apostles</a:t>
            </a:r>
          </a:p>
        </p:txBody>
      </p:sp>
    </p:spTree>
    <p:extLst>
      <p:ext uri="{BB962C8B-B14F-4D97-AF65-F5344CB8AC3E}">
        <p14:creationId xmlns:p14="http://schemas.microsoft.com/office/powerpoint/2010/main" val="8406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044064-B60C-469E-B723-63243AB36185}"/>
              </a:ext>
            </a:extLst>
          </p:cNvPr>
          <p:cNvSpPr/>
          <p:nvPr/>
        </p:nvSpPr>
        <p:spPr>
          <a:xfrm>
            <a:off x="2321270" y="160892"/>
            <a:ext cx="7039812" cy="646331"/>
          </a:xfrm>
          <a:prstGeom prst="rect">
            <a:avLst/>
          </a:prstGeom>
        </p:spPr>
        <p:txBody>
          <a:bodyPr wrap="none">
            <a:spAutoFit/>
          </a:bodyPr>
          <a:lstStyle/>
          <a:p>
            <a:r>
              <a:rPr lang="en-US" sz="3600" dirty="0">
                <a:latin typeface="Arial Rounded MT Bold" panose="020F0704030504030204" pitchFamily="34" charset="0"/>
              </a:rPr>
              <a:t>A model for a missional church</a:t>
            </a:r>
            <a:endParaRPr lang="en-US" sz="3600" dirty="0"/>
          </a:p>
        </p:txBody>
      </p:sp>
      <p:sp>
        <p:nvSpPr>
          <p:cNvPr id="3" name="Rectangle 2">
            <a:extLst>
              <a:ext uri="{FF2B5EF4-FFF2-40B4-BE49-F238E27FC236}">
                <a16:creationId xmlns:a16="http://schemas.microsoft.com/office/drawing/2014/main" id="{9AFE8867-0C2D-42AA-8D5E-B6A9F004567C}"/>
              </a:ext>
            </a:extLst>
          </p:cNvPr>
          <p:cNvSpPr/>
          <p:nvPr/>
        </p:nvSpPr>
        <p:spPr>
          <a:xfrm>
            <a:off x="298670" y="1808780"/>
            <a:ext cx="11594660" cy="3240439"/>
          </a:xfrm>
          <a:prstGeom prst="rect">
            <a:avLst/>
          </a:prstGeom>
        </p:spPr>
        <p:txBody>
          <a:bodyPr wrap="square">
            <a:spAutoFit/>
          </a:bodyPr>
          <a:lstStyle/>
          <a:p>
            <a:pPr marR="0" lvl="1">
              <a:lnSpc>
                <a:spcPct val="115000"/>
              </a:lnSpc>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Intentionality (sense of purpose - design)</a:t>
            </a:r>
          </a:p>
          <a:p>
            <a:pPr marL="1371600" marR="0" lvl="2" indent="-457200">
              <a:lnSpc>
                <a:spcPct val="115000"/>
              </a:lnSpc>
              <a:spcBef>
                <a:spcPts val="0"/>
              </a:spcBef>
              <a:spcAft>
                <a:spcPts val="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All efforts should be oriented to generate community</a:t>
            </a:r>
          </a:p>
          <a:p>
            <a:pPr marL="1371600" marR="0" lvl="2" indent="-457200">
              <a:lnSpc>
                <a:spcPct val="115000"/>
              </a:lnSpc>
              <a:spcBef>
                <a:spcPts val="0"/>
              </a:spcBef>
              <a:spcAft>
                <a:spcPts val="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Community is define by the quality of relationships</a:t>
            </a:r>
          </a:p>
          <a:p>
            <a:pPr marL="1371600" marR="0" lvl="2" indent="-457200">
              <a:lnSpc>
                <a:spcPct val="115000"/>
              </a:lnSpc>
              <a:spcBef>
                <a:spcPts val="0"/>
              </a:spcBef>
              <a:spcAft>
                <a:spcPts val="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Engage collaborations and avoid duplication of services</a:t>
            </a:r>
          </a:p>
        </p:txBody>
      </p:sp>
    </p:spTree>
    <p:extLst>
      <p:ext uri="{BB962C8B-B14F-4D97-AF65-F5344CB8AC3E}">
        <p14:creationId xmlns:p14="http://schemas.microsoft.com/office/powerpoint/2010/main" val="231896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4605C0-4FA9-4BF7-A068-4DE9866A2EA2}"/>
              </a:ext>
            </a:extLst>
          </p:cNvPr>
          <p:cNvSpPr/>
          <p:nvPr/>
        </p:nvSpPr>
        <p:spPr>
          <a:xfrm>
            <a:off x="287079" y="1581665"/>
            <a:ext cx="11904921" cy="5018425"/>
          </a:xfrm>
          <a:prstGeom prst="rect">
            <a:avLst/>
          </a:prstGeom>
        </p:spPr>
        <p:txBody>
          <a:bodyPr wrap="square">
            <a:spAutoFit/>
          </a:bodyPr>
          <a:lstStyle/>
          <a:p>
            <a:pPr marR="0" lvl="1">
              <a:lnSpc>
                <a:spcPct val="115000"/>
              </a:lnSpc>
              <a:spcBef>
                <a:spcPts val="0"/>
              </a:spcBef>
              <a:spcAft>
                <a:spcPts val="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Citizenship (process - content)</a:t>
            </a:r>
          </a:p>
          <a:p>
            <a:pPr marL="1371600" marR="0" lvl="2" indent="-457200">
              <a:lnSpc>
                <a:spcPct val="115000"/>
              </a:lnSpc>
              <a:spcBef>
                <a:spcPts val="0"/>
              </a:spcBef>
              <a:spcAft>
                <a:spcPts val="0"/>
              </a:spcAft>
              <a:buFont typeface="Arial" panose="020B0604020202020204" pitchFamily="34" charset="0"/>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This is the synergy (combined effort) and focus of all church activities</a:t>
            </a:r>
          </a:p>
          <a:p>
            <a:pPr marL="1371600" marR="0" lvl="2" indent="-457200">
              <a:lnSpc>
                <a:spcPct val="115000"/>
              </a:lnSpc>
              <a:spcBef>
                <a:spcPts val="0"/>
              </a:spcBef>
              <a:spcAft>
                <a:spcPts val="0"/>
              </a:spcAft>
              <a:buFont typeface="Arial" panose="020B0604020202020204" pitchFamily="34" charset="0"/>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Develops identity (Episcopal)</a:t>
            </a:r>
          </a:p>
          <a:p>
            <a:pPr marL="1371600" marR="0" lvl="2" indent="-457200">
              <a:lnSpc>
                <a:spcPct val="115000"/>
              </a:lnSpc>
              <a:spcBef>
                <a:spcPts val="0"/>
              </a:spcBef>
              <a:spcAft>
                <a:spcPts val="0"/>
              </a:spcAft>
              <a:buFont typeface="Arial" panose="020B0604020202020204" pitchFamily="34" charset="0"/>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Create stakeholders   </a:t>
            </a:r>
          </a:p>
          <a:p>
            <a:pPr marL="1371600" marR="0" lvl="2" indent="-457200">
              <a:lnSpc>
                <a:spcPct val="115000"/>
              </a:lnSpc>
              <a:spcBef>
                <a:spcPts val="0"/>
              </a:spcBef>
              <a:spcAft>
                <a:spcPts val="0"/>
              </a:spcAft>
              <a:buFont typeface="Arial" panose="020B0604020202020204" pitchFamily="34" charset="0"/>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Oriented to be people of “hope” rather than “blame”</a:t>
            </a:r>
          </a:p>
          <a:p>
            <a:pPr marL="1371600" marR="0" lvl="2" indent="-457200">
              <a:lnSpc>
                <a:spcPct val="115000"/>
              </a:lnSpc>
              <a:spcBef>
                <a:spcPts val="0"/>
              </a:spcBef>
              <a:spcAft>
                <a:spcPts val="0"/>
              </a:spcAft>
              <a:buFont typeface="Arial" panose="020B0604020202020204" pitchFamily="34" charset="0"/>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Creates internal, healthy institutional life</a:t>
            </a:r>
          </a:p>
          <a:p>
            <a:pPr marR="0" lvl="2">
              <a:lnSpc>
                <a:spcPct val="115000"/>
              </a:lnSpc>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944301F-07BF-46F2-ADD4-A5FDE6281C0A}"/>
              </a:ext>
            </a:extLst>
          </p:cNvPr>
          <p:cNvSpPr/>
          <p:nvPr/>
        </p:nvSpPr>
        <p:spPr>
          <a:xfrm>
            <a:off x="2302220" y="646667"/>
            <a:ext cx="7039812" cy="646331"/>
          </a:xfrm>
          <a:prstGeom prst="rect">
            <a:avLst/>
          </a:prstGeom>
        </p:spPr>
        <p:txBody>
          <a:bodyPr wrap="none">
            <a:spAutoFit/>
          </a:bodyPr>
          <a:lstStyle/>
          <a:p>
            <a:r>
              <a:rPr lang="en-US" sz="3600" dirty="0">
                <a:latin typeface="Arial Rounded MT Bold" panose="020F0704030504030204" pitchFamily="34" charset="0"/>
              </a:rPr>
              <a:t>A model for a missional church</a:t>
            </a:r>
            <a:endParaRPr lang="en-US" sz="3600" dirty="0"/>
          </a:p>
        </p:txBody>
      </p:sp>
    </p:spTree>
    <p:extLst>
      <p:ext uri="{BB962C8B-B14F-4D97-AF65-F5344CB8AC3E}">
        <p14:creationId xmlns:p14="http://schemas.microsoft.com/office/powerpoint/2010/main" val="94404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FCABF4-9058-4B3A-8A03-BE8740DEEF61}"/>
              </a:ext>
            </a:extLst>
          </p:cNvPr>
          <p:cNvSpPr/>
          <p:nvPr/>
        </p:nvSpPr>
        <p:spPr>
          <a:xfrm>
            <a:off x="741405" y="1910828"/>
            <a:ext cx="10778252" cy="3877536"/>
          </a:xfrm>
          <a:prstGeom prst="rect">
            <a:avLst/>
          </a:prstGeom>
        </p:spPr>
        <p:txBody>
          <a:bodyPr wrap="square">
            <a:spAutoFit/>
          </a:bodyPr>
          <a:lstStyle/>
          <a:p>
            <a:pPr marR="0" lvl="1">
              <a:lnSpc>
                <a:spcPct val="115000"/>
              </a:lnSpc>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Discipleship (intended outcome – “missional church”)</a:t>
            </a:r>
          </a:p>
          <a:p>
            <a:pPr marL="1371600" marR="0" lvl="2" indent="-457200">
              <a:lnSpc>
                <a:spcPct val="115000"/>
              </a:lnSpc>
              <a:spcBef>
                <a:spcPts val="0"/>
              </a:spcBef>
              <a:spcAft>
                <a:spcPts val="0"/>
              </a:spcAft>
              <a:buFont typeface="Arial" panose="020B0604020202020204" pitchFamily="34" charset="0"/>
              <a:buChar char="•"/>
            </a:pPr>
            <a:r>
              <a:rPr lang="en-US" sz="3600">
                <a:latin typeface="Calibri" panose="020F0502020204030204" pitchFamily="34" charset="0"/>
                <a:ea typeface="Calibri" panose="020F0502020204030204" pitchFamily="34" charset="0"/>
                <a:cs typeface="Times New Roman" panose="02020603050405020304" pitchFamily="18" charset="0"/>
              </a:rPr>
              <a:t>Living </a:t>
            </a:r>
            <a:r>
              <a:rPr lang="en-US" sz="3600" dirty="0">
                <a:latin typeface="Calibri" panose="020F0502020204030204" pitchFamily="34" charset="0"/>
                <a:ea typeface="Calibri" panose="020F0502020204030204" pitchFamily="34" charset="0"/>
                <a:cs typeface="Times New Roman" panose="02020603050405020304" pitchFamily="18" charset="0"/>
              </a:rPr>
              <a:t>your faith in community (dwelling in community)</a:t>
            </a:r>
          </a:p>
          <a:p>
            <a:pPr marL="1371600" marR="0" lvl="2" indent="-457200">
              <a:lnSpc>
                <a:spcPct val="115000"/>
              </a:lnSpc>
              <a:spcBef>
                <a:spcPts val="0"/>
              </a:spcBef>
              <a:spcAft>
                <a:spcPts val="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Solid personal spirituality (dwelling in the Word)</a:t>
            </a:r>
          </a:p>
          <a:p>
            <a:pPr marL="1371600" marR="0" lvl="2" indent="-457200">
              <a:lnSpc>
                <a:spcPct val="115000"/>
              </a:lnSpc>
              <a:spcBef>
                <a:spcPts val="0"/>
              </a:spcBef>
              <a:spcAft>
                <a:spcPts val="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Recognition and use of individual “gifts of the Spirit” (ministries)</a:t>
            </a:r>
          </a:p>
        </p:txBody>
      </p:sp>
      <p:sp>
        <p:nvSpPr>
          <p:cNvPr id="4" name="Rectangle 3">
            <a:extLst>
              <a:ext uri="{FF2B5EF4-FFF2-40B4-BE49-F238E27FC236}">
                <a16:creationId xmlns:a16="http://schemas.microsoft.com/office/drawing/2014/main" id="{3BD7D71A-143A-4E93-9238-1902742B72BA}"/>
              </a:ext>
            </a:extLst>
          </p:cNvPr>
          <p:cNvSpPr/>
          <p:nvPr/>
        </p:nvSpPr>
        <p:spPr>
          <a:xfrm>
            <a:off x="2378420" y="675242"/>
            <a:ext cx="7039812" cy="646331"/>
          </a:xfrm>
          <a:prstGeom prst="rect">
            <a:avLst/>
          </a:prstGeom>
        </p:spPr>
        <p:txBody>
          <a:bodyPr wrap="none">
            <a:spAutoFit/>
          </a:bodyPr>
          <a:lstStyle/>
          <a:p>
            <a:r>
              <a:rPr lang="en-US" sz="3600" dirty="0">
                <a:latin typeface="Arial Rounded MT Bold" panose="020F0704030504030204" pitchFamily="34" charset="0"/>
              </a:rPr>
              <a:t>A model for a missional church</a:t>
            </a:r>
            <a:endParaRPr lang="en-US" sz="3600" dirty="0"/>
          </a:p>
        </p:txBody>
      </p:sp>
    </p:spTree>
    <p:extLst>
      <p:ext uri="{BB962C8B-B14F-4D97-AF65-F5344CB8AC3E}">
        <p14:creationId xmlns:p14="http://schemas.microsoft.com/office/powerpoint/2010/main" val="146618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BF5608C-32F1-4F43-A93A-5F9DE1E33E68}"/>
              </a:ext>
            </a:extLst>
          </p:cNvPr>
          <p:cNvPicPr>
            <a:picLocks noChangeAspect="1"/>
          </p:cNvPicPr>
          <p:nvPr/>
        </p:nvPicPr>
        <p:blipFill>
          <a:blip r:embed="rId3"/>
          <a:stretch>
            <a:fillRect/>
          </a:stretch>
        </p:blipFill>
        <p:spPr>
          <a:xfrm>
            <a:off x="2323070" y="-37458"/>
            <a:ext cx="5980671" cy="6895458"/>
          </a:xfrm>
          <a:prstGeom prst="rect">
            <a:avLst/>
          </a:prstGeom>
        </p:spPr>
      </p:pic>
    </p:spTree>
    <p:extLst>
      <p:ext uri="{BB962C8B-B14F-4D97-AF65-F5344CB8AC3E}">
        <p14:creationId xmlns:p14="http://schemas.microsoft.com/office/powerpoint/2010/main" val="2889712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74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60F3E7-5D8D-4ADE-AA63-25A95D70E7EB}"/>
              </a:ext>
            </a:extLst>
          </p:cNvPr>
          <p:cNvSpPr/>
          <p:nvPr/>
        </p:nvSpPr>
        <p:spPr>
          <a:xfrm>
            <a:off x="586786" y="314859"/>
            <a:ext cx="3764479" cy="923330"/>
          </a:xfrm>
          <a:prstGeom prst="rect">
            <a:avLst/>
          </a:prstGeom>
        </p:spPr>
        <p:txBody>
          <a:bodyPr wrap="square">
            <a:spAutoFit/>
          </a:bodyPr>
          <a:lstStyle/>
          <a:p>
            <a:r>
              <a:rPr lang="en-US" sz="5400" dirty="0">
                <a:latin typeface="Arial Rounded MT Bold" panose="020F0704030504030204" pitchFamily="34" charset="0"/>
              </a:rPr>
              <a:t>Missional	</a:t>
            </a:r>
          </a:p>
        </p:txBody>
      </p:sp>
      <p:sp>
        <p:nvSpPr>
          <p:cNvPr id="3" name="Rectangle 2">
            <a:extLst>
              <a:ext uri="{FF2B5EF4-FFF2-40B4-BE49-F238E27FC236}">
                <a16:creationId xmlns:a16="http://schemas.microsoft.com/office/drawing/2014/main" id="{AA91ECC6-85BD-4BE5-8870-8E2372CED4FF}"/>
              </a:ext>
            </a:extLst>
          </p:cNvPr>
          <p:cNvSpPr/>
          <p:nvPr/>
        </p:nvSpPr>
        <p:spPr>
          <a:xfrm>
            <a:off x="723946" y="1866991"/>
            <a:ext cx="11468054" cy="4524315"/>
          </a:xfrm>
          <a:prstGeom prst="rect">
            <a:avLst/>
          </a:prstGeom>
        </p:spPr>
        <p:txBody>
          <a:bodyPr wrap="square">
            <a:spAutoFit/>
          </a:bodyPr>
          <a:lstStyle/>
          <a:p>
            <a:r>
              <a:rPr lang="en-US" sz="3600" dirty="0">
                <a:latin typeface="Arial Rounded MT Bold" panose="020F0704030504030204" pitchFamily="34" charset="0"/>
              </a:rPr>
              <a:t>What is it?</a:t>
            </a:r>
          </a:p>
          <a:p>
            <a:endParaRPr lang="en-US" sz="3600" dirty="0">
              <a:latin typeface="Arial Rounded MT Bold" panose="020F0704030504030204" pitchFamily="34" charset="0"/>
            </a:endParaRPr>
          </a:p>
          <a:p>
            <a:r>
              <a:rPr lang="en-US" sz="3600" dirty="0">
                <a:latin typeface="Arial Rounded MT Bold" panose="020F0704030504030204" pitchFamily="34" charset="0"/>
              </a:rPr>
              <a:t>What are the key components of being missional?</a:t>
            </a:r>
          </a:p>
          <a:p>
            <a:endParaRPr lang="en-US" sz="3600" dirty="0">
              <a:latin typeface="Arial Rounded MT Bold" panose="020F0704030504030204" pitchFamily="34" charset="0"/>
            </a:endParaRPr>
          </a:p>
          <a:p>
            <a:r>
              <a:rPr lang="en-US" sz="3600" dirty="0">
                <a:latin typeface="Arial Rounded MT Bold" panose="020F0704030504030204" pitchFamily="34" charset="0"/>
              </a:rPr>
              <a:t>What is the difference between </a:t>
            </a:r>
          </a:p>
          <a:p>
            <a:r>
              <a:rPr lang="en-US" sz="3600" dirty="0">
                <a:latin typeface="Arial Rounded MT Bold" panose="020F0704030504030204" pitchFamily="34" charset="0"/>
              </a:rPr>
              <a:t>“doing mission” &amp; “being missional”?</a:t>
            </a:r>
          </a:p>
          <a:p>
            <a:endParaRPr lang="en-US" sz="3600" dirty="0">
              <a:latin typeface="Arial Rounded MT Bold" panose="020F0704030504030204" pitchFamily="34" charset="0"/>
            </a:endParaRPr>
          </a:p>
          <a:p>
            <a:r>
              <a:rPr lang="en-US" sz="3600" dirty="0">
                <a:latin typeface="Arial Rounded MT Bold" panose="020F0704030504030204" pitchFamily="34" charset="0"/>
              </a:rPr>
              <a:t>What would be a model for a missional church?</a:t>
            </a:r>
            <a:endParaRPr lang="en-US" sz="3600" dirty="0"/>
          </a:p>
        </p:txBody>
      </p:sp>
    </p:spTree>
    <p:extLst>
      <p:ext uri="{BB962C8B-B14F-4D97-AF65-F5344CB8AC3E}">
        <p14:creationId xmlns:p14="http://schemas.microsoft.com/office/powerpoint/2010/main" val="316277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3FF420-A509-46BB-AF15-677933C1471F}"/>
              </a:ext>
            </a:extLst>
          </p:cNvPr>
          <p:cNvSpPr/>
          <p:nvPr/>
        </p:nvSpPr>
        <p:spPr>
          <a:xfrm>
            <a:off x="869814" y="325379"/>
            <a:ext cx="4195444" cy="707886"/>
          </a:xfrm>
          <a:prstGeom prst="rect">
            <a:avLst/>
          </a:prstGeom>
        </p:spPr>
        <p:txBody>
          <a:bodyPr wrap="none">
            <a:spAutoFit/>
          </a:bodyPr>
          <a:lstStyle/>
          <a:p>
            <a:r>
              <a:rPr lang="en-US" sz="4000" b="1" dirty="0"/>
              <a:t>What is Missional?</a:t>
            </a:r>
          </a:p>
        </p:txBody>
      </p:sp>
      <p:sp>
        <p:nvSpPr>
          <p:cNvPr id="3" name="TextBox 2">
            <a:extLst>
              <a:ext uri="{FF2B5EF4-FFF2-40B4-BE49-F238E27FC236}">
                <a16:creationId xmlns:a16="http://schemas.microsoft.com/office/drawing/2014/main" id="{B270EB76-AEDA-41B7-BD78-2DF32BFD14D1}"/>
              </a:ext>
            </a:extLst>
          </p:cNvPr>
          <p:cNvSpPr txBox="1"/>
          <p:nvPr/>
        </p:nvSpPr>
        <p:spPr>
          <a:xfrm>
            <a:off x="809988" y="1238864"/>
            <a:ext cx="11005511" cy="5786199"/>
          </a:xfrm>
          <a:prstGeom prst="rect">
            <a:avLst/>
          </a:prstGeom>
          <a:noFill/>
        </p:spPr>
        <p:txBody>
          <a:bodyPr wrap="square" rtlCol="0">
            <a:spAutoFit/>
          </a:bodyPr>
          <a:lstStyle/>
          <a:p>
            <a:pPr marL="457200" indent="-457200">
              <a:buFont typeface="Arial" panose="020B0604020202020204" pitchFamily="34" charset="0"/>
              <a:buChar char="•"/>
            </a:pPr>
            <a:r>
              <a:rPr lang="en-US" sz="3200" b="1" dirty="0">
                <a:latin typeface="Arial Rounded MT Bold" panose="020F0704030504030204" pitchFamily="34" charset="0"/>
              </a:rPr>
              <a:t>It is the recognition that God is at work in the world</a:t>
            </a:r>
          </a:p>
          <a:p>
            <a:pPr marL="457200" indent="-457200">
              <a:buFont typeface="Arial" panose="020B0604020202020204" pitchFamily="34" charset="0"/>
              <a:buChar char="•"/>
            </a:pPr>
            <a:endParaRPr lang="en-US" sz="3200" b="1" dirty="0">
              <a:latin typeface="Arial Rounded MT Bold" panose="020F0704030504030204" pitchFamily="34" charset="0"/>
            </a:endParaRPr>
          </a:p>
          <a:p>
            <a:pPr marL="457200" indent="-457200">
              <a:buFont typeface="Arial" panose="020B0604020202020204" pitchFamily="34" charset="0"/>
              <a:buChar char="•"/>
            </a:pPr>
            <a:r>
              <a:rPr lang="en-US" sz="3200" b="1" dirty="0">
                <a:latin typeface="Arial Rounded MT Bold" panose="020F0704030504030204" pitchFamily="34" charset="0"/>
              </a:rPr>
              <a:t>God is inviting us to reimagine our vocation </a:t>
            </a:r>
          </a:p>
          <a:p>
            <a:pPr marL="457200" indent="-457200">
              <a:buFont typeface="Arial" panose="020B0604020202020204" pitchFamily="34" charset="0"/>
              <a:buChar char="•"/>
            </a:pPr>
            <a:endParaRPr lang="en-US" sz="3200" b="1" dirty="0">
              <a:latin typeface="Arial Rounded MT Bold" panose="020F0704030504030204" pitchFamily="34" charset="0"/>
            </a:endParaRPr>
          </a:p>
          <a:p>
            <a:pPr marL="457200" indent="-457200">
              <a:buFont typeface="Arial" panose="020B0604020202020204" pitchFamily="34" charset="0"/>
              <a:buChar char="•"/>
            </a:pPr>
            <a:r>
              <a:rPr lang="en-US" sz="3200" b="1" dirty="0">
                <a:latin typeface="Arial Rounded MT Bold" panose="020F0704030504030204" pitchFamily="34" charset="0"/>
              </a:rPr>
              <a:t>Missionality happens when we intentionally engage God and the World in a mutually transformative relationships</a:t>
            </a:r>
          </a:p>
          <a:p>
            <a:endParaRPr lang="en-US" sz="3200" b="1" dirty="0">
              <a:latin typeface="Arial Rounded MT Bold" panose="020F0704030504030204" pitchFamily="34" charset="0"/>
            </a:endParaRPr>
          </a:p>
          <a:p>
            <a:pPr marL="914400" lvl="1" indent="-457200">
              <a:buFont typeface="Wingdings" panose="05000000000000000000" pitchFamily="2" charset="2"/>
              <a:buChar char="Ø"/>
            </a:pPr>
            <a:r>
              <a:rPr lang="en-US" sz="3200" dirty="0">
                <a:latin typeface="Arial Rounded MT Bold" panose="020F0704030504030204" pitchFamily="34" charset="0"/>
              </a:rPr>
              <a:t>It relates to the Benedictine spiritual practice of “CONVERSATIO”</a:t>
            </a:r>
          </a:p>
          <a:p>
            <a:pPr marL="742950" lvl="1" indent="-285750">
              <a:buFont typeface="Wingdings" panose="05000000000000000000" pitchFamily="2" charset="2"/>
              <a:buChar char="Ø"/>
            </a:pPr>
            <a:endParaRPr lang="en-US" sz="3200" dirty="0">
              <a:latin typeface="Arial Rounded MT Bold" panose="020F0704030504030204" pitchFamily="34" charset="0"/>
            </a:endParaRPr>
          </a:p>
          <a:p>
            <a:pPr marL="742950" lvl="1"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43756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550364-0E20-4D09-A58C-7BEB4CA7B70D}"/>
              </a:ext>
            </a:extLst>
          </p:cNvPr>
          <p:cNvSpPr/>
          <p:nvPr/>
        </p:nvSpPr>
        <p:spPr>
          <a:xfrm>
            <a:off x="249382" y="243882"/>
            <a:ext cx="10153402" cy="1200329"/>
          </a:xfrm>
          <a:prstGeom prst="rect">
            <a:avLst/>
          </a:prstGeom>
        </p:spPr>
        <p:txBody>
          <a:bodyPr wrap="square">
            <a:spAutoFit/>
          </a:bodyPr>
          <a:lstStyle/>
          <a:p>
            <a:r>
              <a:rPr lang="en-US" sz="3600" dirty="0">
                <a:latin typeface="Arial Rounded MT Bold" panose="020F0704030504030204" pitchFamily="34" charset="0"/>
              </a:rPr>
              <a:t>What is the difference between </a:t>
            </a:r>
          </a:p>
          <a:p>
            <a:r>
              <a:rPr lang="en-US" sz="3600" dirty="0">
                <a:latin typeface="Arial Rounded MT Bold" panose="020F0704030504030204" pitchFamily="34" charset="0"/>
              </a:rPr>
              <a:t>“doing mission” &amp; “being missional”?</a:t>
            </a:r>
          </a:p>
        </p:txBody>
      </p:sp>
      <p:sp>
        <p:nvSpPr>
          <p:cNvPr id="6" name="Flowchart: Connector 5">
            <a:extLst>
              <a:ext uri="{FF2B5EF4-FFF2-40B4-BE49-F238E27FC236}">
                <a16:creationId xmlns:a16="http://schemas.microsoft.com/office/drawing/2014/main" id="{08D5C6F6-3971-4377-87F6-35267B397100}"/>
              </a:ext>
            </a:extLst>
          </p:cNvPr>
          <p:cNvSpPr/>
          <p:nvPr/>
        </p:nvSpPr>
        <p:spPr>
          <a:xfrm>
            <a:off x="370275" y="3441879"/>
            <a:ext cx="2823410" cy="286353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495D83A-4631-445B-9D82-14C4870F31B6}"/>
              </a:ext>
            </a:extLst>
          </p:cNvPr>
          <p:cNvSpPr/>
          <p:nvPr/>
        </p:nvSpPr>
        <p:spPr>
          <a:xfrm>
            <a:off x="328856" y="4040383"/>
            <a:ext cx="2759090" cy="584775"/>
          </a:xfrm>
          <a:prstGeom prst="rect">
            <a:avLst/>
          </a:prstGeom>
        </p:spPr>
        <p:txBody>
          <a:bodyPr wrap="none">
            <a:spAutoFit/>
          </a:bodyPr>
          <a:lstStyle/>
          <a:p>
            <a:pPr algn="ctr"/>
            <a:r>
              <a:rPr lang="en-US" sz="3200" b="1" dirty="0">
                <a:solidFill>
                  <a:srgbClr val="FF0000"/>
                </a:solidFill>
                <a:latin typeface="Arial Rounded MT Bold" panose="020F0704030504030204" pitchFamily="34" charset="0"/>
              </a:rPr>
              <a:t>Christendom</a:t>
            </a:r>
          </a:p>
        </p:txBody>
      </p:sp>
      <p:sp>
        <p:nvSpPr>
          <p:cNvPr id="19" name="Rectangle 18">
            <a:extLst>
              <a:ext uri="{FF2B5EF4-FFF2-40B4-BE49-F238E27FC236}">
                <a16:creationId xmlns:a16="http://schemas.microsoft.com/office/drawing/2014/main" id="{86FC90DF-B8BB-4FE1-BE3D-24AB9D380912}"/>
              </a:ext>
            </a:extLst>
          </p:cNvPr>
          <p:cNvSpPr/>
          <p:nvPr/>
        </p:nvSpPr>
        <p:spPr>
          <a:xfrm>
            <a:off x="837637" y="4704068"/>
            <a:ext cx="1922899" cy="553998"/>
          </a:xfrm>
          <a:prstGeom prst="rect">
            <a:avLst/>
          </a:prstGeom>
        </p:spPr>
        <p:txBody>
          <a:bodyPr wrap="none">
            <a:spAutoFit/>
          </a:bodyPr>
          <a:lstStyle/>
          <a:p>
            <a:r>
              <a:rPr lang="en-US" sz="3000" b="1" dirty="0"/>
              <a:t>Converting</a:t>
            </a:r>
          </a:p>
        </p:txBody>
      </p:sp>
      <p:sp>
        <p:nvSpPr>
          <p:cNvPr id="11" name="Rectangle 10">
            <a:extLst>
              <a:ext uri="{FF2B5EF4-FFF2-40B4-BE49-F238E27FC236}">
                <a16:creationId xmlns:a16="http://schemas.microsoft.com/office/drawing/2014/main" id="{A94F495A-39C6-49B7-94C7-E2861540DF01}"/>
              </a:ext>
            </a:extLst>
          </p:cNvPr>
          <p:cNvSpPr/>
          <p:nvPr/>
        </p:nvSpPr>
        <p:spPr>
          <a:xfrm>
            <a:off x="3064488" y="1981650"/>
            <a:ext cx="2473754" cy="584775"/>
          </a:xfrm>
          <a:prstGeom prst="rect">
            <a:avLst/>
          </a:prstGeom>
        </p:spPr>
        <p:txBody>
          <a:bodyPr wrap="none">
            <a:spAutoFit/>
          </a:bodyPr>
          <a:lstStyle/>
          <a:p>
            <a:pPr algn="ctr"/>
            <a:r>
              <a:rPr lang="en-US" sz="3200" b="1" dirty="0">
                <a:solidFill>
                  <a:srgbClr val="FF0000"/>
                </a:solidFill>
                <a:latin typeface="Arial Rounded MT Bold" panose="020F0704030504030204" pitchFamily="34" charset="0"/>
              </a:rPr>
              <a:t>Soteriology</a:t>
            </a:r>
          </a:p>
        </p:txBody>
      </p:sp>
      <p:sp>
        <p:nvSpPr>
          <p:cNvPr id="13" name="Flowchart: Connector 12">
            <a:extLst>
              <a:ext uri="{FF2B5EF4-FFF2-40B4-BE49-F238E27FC236}">
                <a16:creationId xmlns:a16="http://schemas.microsoft.com/office/drawing/2014/main" id="{5A421DBD-010F-4B5A-B04D-F198335CEEC7}"/>
              </a:ext>
            </a:extLst>
          </p:cNvPr>
          <p:cNvSpPr/>
          <p:nvPr/>
        </p:nvSpPr>
        <p:spPr>
          <a:xfrm>
            <a:off x="2889660" y="1624388"/>
            <a:ext cx="2823410" cy="286353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F3CF9F4-200C-4E63-9FE2-152EAF0B5EBB}"/>
              </a:ext>
            </a:extLst>
          </p:cNvPr>
          <p:cNvSpPr/>
          <p:nvPr/>
        </p:nvSpPr>
        <p:spPr>
          <a:xfrm>
            <a:off x="3226054" y="2665331"/>
            <a:ext cx="2343275" cy="553998"/>
          </a:xfrm>
          <a:prstGeom prst="rect">
            <a:avLst/>
          </a:prstGeom>
        </p:spPr>
        <p:txBody>
          <a:bodyPr wrap="square">
            <a:spAutoFit/>
          </a:bodyPr>
          <a:lstStyle/>
          <a:p>
            <a:pPr algn="ctr"/>
            <a:r>
              <a:rPr lang="en-US" sz="3000" b="1" dirty="0"/>
              <a:t>Proselytizing</a:t>
            </a:r>
          </a:p>
        </p:txBody>
      </p:sp>
      <p:sp>
        <p:nvSpPr>
          <p:cNvPr id="9" name="Rectangle 8">
            <a:extLst>
              <a:ext uri="{FF2B5EF4-FFF2-40B4-BE49-F238E27FC236}">
                <a16:creationId xmlns:a16="http://schemas.microsoft.com/office/drawing/2014/main" id="{69A5E7EB-8E1B-4397-AA31-A66F14956044}"/>
              </a:ext>
            </a:extLst>
          </p:cNvPr>
          <p:cNvSpPr/>
          <p:nvPr/>
        </p:nvSpPr>
        <p:spPr>
          <a:xfrm>
            <a:off x="6233351" y="1632506"/>
            <a:ext cx="2385589" cy="1077218"/>
          </a:xfrm>
          <a:prstGeom prst="rect">
            <a:avLst/>
          </a:prstGeom>
        </p:spPr>
        <p:txBody>
          <a:bodyPr wrap="none">
            <a:spAutoFit/>
          </a:bodyPr>
          <a:lstStyle/>
          <a:p>
            <a:pPr algn="ctr"/>
            <a:r>
              <a:rPr lang="en-US" sz="3200" b="1" dirty="0">
                <a:solidFill>
                  <a:srgbClr val="FF0000"/>
                </a:solidFill>
                <a:latin typeface="Arial Rounded MT Bold" panose="020F0704030504030204" pitchFamily="34" charset="0"/>
              </a:rPr>
              <a:t>Social </a:t>
            </a:r>
          </a:p>
          <a:p>
            <a:pPr algn="ctr"/>
            <a:r>
              <a:rPr lang="en-US" sz="3200" b="1" dirty="0">
                <a:solidFill>
                  <a:srgbClr val="FF0000"/>
                </a:solidFill>
                <a:latin typeface="Arial Rounded MT Bold" panose="020F0704030504030204" pitchFamily="34" charset="0"/>
              </a:rPr>
              <a:t>Assistance</a:t>
            </a:r>
          </a:p>
        </p:txBody>
      </p:sp>
      <p:sp>
        <p:nvSpPr>
          <p:cNvPr id="12" name="Flowchart: Connector 11">
            <a:extLst>
              <a:ext uri="{FF2B5EF4-FFF2-40B4-BE49-F238E27FC236}">
                <a16:creationId xmlns:a16="http://schemas.microsoft.com/office/drawing/2014/main" id="{EC999E66-5B40-4D89-A9C5-312E2A001ADA}"/>
              </a:ext>
            </a:extLst>
          </p:cNvPr>
          <p:cNvSpPr/>
          <p:nvPr/>
        </p:nvSpPr>
        <p:spPr>
          <a:xfrm>
            <a:off x="5977638" y="1555971"/>
            <a:ext cx="2823410" cy="286353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7848C3C-2E51-401E-9B95-65727CEDA8AF}"/>
              </a:ext>
            </a:extLst>
          </p:cNvPr>
          <p:cNvSpPr/>
          <p:nvPr/>
        </p:nvSpPr>
        <p:spPr>
          <a:xfrm>
            <a:off x="6484538" y="2692069"/>
            <a:ext cx="1996700" cy="553998"/>
          </a:xfrm>
          <a:prstGeom prst="rect">
            <a:avLst/>
          </a:prstGeom>
        </p:spPr>
        <p:txBody>
          <a:bodyPr wrap="none">
            <a:spAutoFit/>
          </a:bodyPr>
          <a:lstStyle/>
          <a:p>
            <a:pPr lvl="0"/>
            <a:r>
              <a:rPr lang="en-US" sz="3000" b="1" dirty="0">
                <a:solidFill>
                  <a:prstClr val="black"/>
                </a:solidFill>
              </a:rPr>
              <a:t>“Outreach”</a:t>
            </a:r>
          </a:p>
        </p:txBody>
      </p:sp>
      <p:sp>
        <p:nvSpPr>
          <p:cNvPr id="10" name="Rectangle 9">
            <a:extLst>
              <a:ext uri="{FF2B5EF4-FFF2-40B4-BE49-F238E27FC236}">
                <a16:creationId xmlns:a16="http://schemas.microsoft.com/office/drawing/2014/main" id="{46CA8A29-1281-4D2C-8771-C85FAE78EF03}"/>
              </a:ext>
            </a:extLst>
          </p:cNvPr>
          <p:cNvSpPr/>
          <p:nvPr/>
        </p:nvSpPr>
        <p:spPr>
          <a:xfrm>
            <a:off x="9008570" y="3363498"/>
            <a:ext cx="2044150" cy="584775"/>
          </a:xfrm>
          <a:prstGeom prst="rect">
            <a:avLst/>
          </a:prstGeom>
        </p:spPr>
        <p:txBody>
          <a:bodyPr wrap="none">
            <a:spAutoFit/>
          </a:bodyPr>
          <a:lstStyle/>
          <a:p>
            <a:pPr algn="ctr"/>
            <a:r>
              <a:rPr lang="en-US" sz="3200" b="1" dirty="0">
                <a:solidFill>
                  <a:srgbClr val="FF0000"/>
                </a:solidFill>
                <a:latin typeface="Arial Rounded MT Bold" panose="020F0704030504030204" pitchFamily="34" charset="0"/>
              </a:rPr>
              <a:t>Missional</a:t>
            </a:r>
          </a:p>
        </p:txBody>
      </p:sp>
      <p:sp>
        <p:nvSpPr>
          <p:cNvPr id="14" name="Flowchart: Connector 13">
            <a:extLst>
              <a:ext uri="{FF2B5EF4-FFF2-40B4-BE49-F238E27FC236}">
                <a16:creationId xmlns:a16="http://schemas.microsoft.com/office/drawing/2014/main" id="{FE98C0E8-1A60-487D-9C51-1547BA2A8F09}"/>
              </a:ext>
            </a:extLst>
          </p:cNvPr>
          <p:cNvSpPr/>
          <p:nvPr/>
        </p:nvSpPr>
        <p:spPr>
          <a:xfrm>
            <a:off x="8618940" y="3153576"/>
            <a:ext cx="2823410" cy="2863535"/>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842C78F-988D-4026-9B99-887977CF091F}"/>
              </a:ext>
            </a:extLst>
          </p:cNvPr>
          <p:cNvSpPr/>
          <p:nvPr/>
        </p:nvSpPr>
        <p:spPr>
          <a:xfrm>
            <a:off x="9287300" y="4158195"/>
            <a:ext cx="1486689" cy="553998"/>
          </a:xfrm>
          <a:prstGeom prst="rect">
            <a:avLst/>
          </a:prstGeom>
        </p:spPr>
        <p:txBody>
          <a:bodyPr wrap="none">
            <a:spAutoFit/>
          </a:bodyPr>
          <a:lstStyle/>
          <a:p>
            <a:pPr lvl="0"/>
            <a:r>
              <a:rPr lang="en-US" sz="3000" b="1" dirty="0">
                <a:solidFill>
                  <a:prstClr val="black"/>
                </a:solidFill>
              </a:rPr>
              <a:t>Relating</a:t>
            </a:r>
          </a:p>
        </p:txBody>
      </p:sp>
      <p:sp>
        <p:nvSpPr>
          <p:cNvPr id="23" name="TextBox 22">
            <a:extLst>
              <a:ext uri="{FF2B5EF4-FFF2-40B4-BE49-F238E27FC236}">
                <a16:creationId xmlns:a16="http://schemas.microsoft.com/office/drawing/2014/main" id="{D8722525-F0FE-4889-874E-2FF91EF37FB7}"/>
              </a:ext>
            </a:extLst>
          </p:cNvPr>
          <p:cNvSpPr txBox="1"/>
          <p:nvPr/>
        </p:nvSpPr>
        <p:spPr>
          <a:xfrm>
            <a:off x="3540105" y="5176477"/>
            <a:ext cx="4803431" cy="1200329"/>
          </a:xfrm>
          <a:prstGeom prst="rect">
            <a:avLst/>
          </a:prstGeom>
          <a:noFill/>
        </p:spPr>
        <p:txBody>
          <a:bodyPr wrap="none" rtlCol="0">
            <a:spAutoFit/>
          </a:bodyPr>
          <a:lstStyle/>
          <a:p>
            <a:r>
              <a:rPr lang="en-US" sz="3600" b="1" dirty="0"/>
              <a:t>What about the politics </a:t>
            </a:r>
          </a:p>
          <a:p>
            <a:pPr algn="ctr"/>
            <a:r>
              <a:rPr lang="en-US" sz="3600" b="1" dirty="0"/>
              <a:t>behind each model?</a:t>
            </a:r>
          </a:p>
        </p:txBody>
      </p:sp>
    </p:spTree>
    <p:extLst>
      <p:ext uri="{BB962C8B-B14F-4D97-AF65-F5344CB8AC3E}">
        <p14:creationId xmlns:p14="http://schemas.microsoft.com/office/powerpoint/2010/main" val="417767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11" grpId="0"/>
      <p:bldP spid="20" grpId="0"/>
      <p:bldP spid="9" grpId="0"/>
      <p:bldP spid="21" grpId="0"/>
      <p:bldP spid="10"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D0E593F-74E5-438C-8ED1-70A66657BBB9}"/>
              </a:ext>
            </a:extLst>
          </p:cNvPr>
          <p:cNvSpPr/>
          <p:nvPr/>
        </p:nvSpPr>
        <p:spPr>
          <a:xfrm>
            <a:off x="324358" y="500934"/>
            <a:ext cx="11239744" cy="646331"/>
          </a:xfrm>
          <a:prstGeom prst="rect">
            <a:avLst/>
          </a:prstGeom>
        </p:spPr>
        <p:txBody>
          <a:bodyPr wrap="none">
            <a:spAutoFit/>
          </a:bodyPr>
          <a:lstStyle/>
          <a:p>
            <a:r>
              <a:rPr lang="en-US" sz="3600" dirty="0">
                <a:latin typeface="Arial Rounded MT Bold" panose="020F0704030504030204" pitchFamily="34" charset="0"/>
              </a:rPr>
              <a:t>What are the key components of being missional?</a:t>
            </a:r>
          </a:p>
        </p:txBody>
      </p:sp>
      <p:graphicFrame>
        <p:nvGraphicFramePr>
          <p:cNvPr id="8" name="Table 7">
            <a:extLst>
              <a:ext uri="{FF2B5EF4-FFF2-40B4-BE49-F238E27FC236}">
                <a16:creationId xmlns:a16="http://schemas.microsoft.com/office/drawing/2014/main" id="{D162C7E0-4A85-4E62-BB08-BDF6B1AE1AF0}"/>
              </a:ext>
            </a:extLst>
          </p:cNvPr>
          <p:cNvGraphicFramePr>
            <a:graphicFrameLocks noGrp="1"/>
          </p:cNvGraphicFramePr>
          <p:nvPr>
            <p:extLst>
              <p:ext uri="{D42A27DB-BD31-4B8C-83A1-F6EECF244321}">
                <p14:modId xmlns:p14="http://schemas.microsoft.com/office/powerpoint/2010/main" val="352013097"/>
              </p:ext>
            </p:extLst>
          </p:nvPr>
        </p:nvGraphicFramePr>
        <p:xfrm>
          <a:off x="324359" y="1737360"/>
          <a:ext cx="11239743" cy="3813050"/>
        </p:xfrm>
        <a:graphic>
          <a:graphicData uri="http://schemas.openxmlformats.org/drawingml/2006/table">
            <a:tbl>
              <a:tblPr>
                <a:tableStyleId>{2D5ABB26-0587-4C30-8999-92F81FD0307C}</a:tableStyleId>
              </a:tblPr>
              <a:tblGrid>
                <a:gridCol w="5838697">
                  <a:extLst>
                    <a:ext uri="{9D8B030D-6E8A-4147-A177-3AD203B41FA5}">
                      <a16:colId xmlns:a16="http://schemas.microsoft.com/office/drawing/2014/main" val="1190637617"/>
                    </a:ext>
                  </a:extLst>
                </a:gridCol>
                <a:gridCol w="2569464">
                  <a:extLst>
                    <a:ext uri="{9D8B030D-6E8A-4147-A177-3AD203B41FA5}">
                      <a16:colId xmlns:a16="http://schemas.microsoft.com/office/drawing/2014/main" val="1566622803"/>
                    </a:ext>
                  </a:extLst>
                </a:gridCol>
                <a:gridCol w="2831582">
                  <a:extLst>
                    <a:ext uri="{9D8B030D-6E8A-4147-A177-3AD203B41FA5}">
                      <a16:colId xmlns:a16="http://schemas.microsoft.com/office/drawing/2014/main" val="3830492075"/>
                    </a:ext>
                  </a:extLst>
                </a:gridCol>
              </a:tblGrid>
              <a:tr h="762610">
                <a:tc gridSpan="3">
                  <a:txBody>
                    <a:bodyPr/>
                    <a:lstStyle/>
                    <a:p>
                      <a:r>
                        <a:rPr lang="en-US" sz="3200" dirty="0"/>
                        <a:t>Shawn Duncan distinguishes between being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42272096"/>
                  </a:ext>
                </a:extLst>
              </a:tr>
              <a:tr h="762610">
                <a:tc>
                  <a:txBody>
                    <a:bodyPr/>
                    <a:lstStyle/>
                    <a:p>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t>MISSIONAL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t>MISSION-ISH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649698"/>
                  </a:ext>
                </a:extLst>
              </a:tr>
              <a:tr h="762610">
                <a:tc>
                  <a:txBody>
                    <a:bodyPr/>
                    <a:lstStyle/>
                    <a:p>
                      <a:r>
                        <a:rPr lang="en-US" sz="3200" dirty="0">
                          <a:solidFill>
                            <a:srgbClr val="696500"/>
                          </a:solidFill>
                          <a:latin typeface="ArialMT"/>
                        </a:rPr>
                        <a:t>Is the center on</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rgbClr val="696500"/>
                          </a:solidFill>
                          <a:latin typeface="ArialMT"/>
                        </a:rPr>
                        <a:t>God </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696500"/>
                          </a:solidFill>
                          <a:latin typeface="ArialMT"/>
                        </a:rPr>
                        <a:t>institution?</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7772002"/>
                  </a:ext>
                </a:extLst>
              </a:tr>
              <a:tr h="762610">
                <a:tc>
                  <a:txBody>
                    <a:bodyPr/>
                    <a:lstStyle/>
                    <a:p>
                      <a:r>
                        <a:rPr lang="en-US" sz="3200" dirty="0">
                          <a:solidFill>
                            <a:srgbClr val="696500"/>
                          </a:solidFill>
                          <a:latin typeface="ArialMT"/>
                        </a:rPr>
                        <a:t>Is the focus on </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rgbClr val="696500"/>
                          </a:solidFill>
                          <a:latin typeface="ArialMT"/>
                        </a:rPr>
                        <a:t>identity</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696500"/>
                          </a:solidFill>
                          <a:latin typeface="ArialMT"/>
                        </a:rPr>
                        <a:t>activities?</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1426179"/>
                  </a:ext>
                </a:extLst>
              </a:tr>
              <a:tr h="762610">
                <a:tc>
                  <a:txBody>
                    <a:bodyPr/>
                    <a:lstStyle/>
                    <a:p>
                      <a:r>
                        <a:rPr lang="en-US" sz="3200" dirty="0">
                          <a:solidFill>
                            <a:srgbClr val="696500"/>
                          </a:solidFill>
                          <a:latin typeface="ArialMT"/>
                        </a:rPr>
                        <a:t>Is the connection to neighbors </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rgbClr val="696500"/>
                          </a:solidFill>
                          <a:latin typeface="ArialMT"/>
                        </a:rPr>
                        <a:t>relational</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696500"/>
                          </a:solidFill>
                          <a:latin typeface="ArialMT"/>
                        </a:rPr>
                        <a:t>transactional?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0568907"/>
                  </a:ext>
                </a:extLst>
              </a:tr>
            </a:tbl>
          </a:graphicData>
        </a:graphic>
      </p:graphicFrame>
    </p:spTree>
    <p:extLst>
      <p:ext uri="{BB962C8B-B14F-4D97-AF65-F5344CB8AC3E}">
        <p14:creationId xmlns:p14="http://schemas.microsoft.com/office/powerpoint/2010/main" val="102060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EBA431-F0BD-4A43-B38F-EE71FB085E3E}"/>
              </a:ext>
            </a:extLst>
          </p:cNvPr>
          <p:cNvSpPr/>
          <p:nvPr/>
        </p:nvSpPr>
        <p:spPr>
          <a:xfrm>
            <a:off x="652060" y="984592"/>
            <a:ext cx="11539940" cy="5201424"/>
          </a:xfrm>
          <a:prstGeom prst="rect">
            <a:avLst/>
          </a:prstGeom>
        </p:spPr>
        <p:txBody>
          <a:bodyPr wrap="square">
            <a:spAutoFit/>
          </a:bodyPr>
          <a:lstStyle/>
          <a:p>
            <a:r>
              <a:rPr lang="en-US" sz="2800" dirty="0">
                <a:latin typeface="ArialMT"/>
              </a:rPr>
              <a:t>“It is not the church of God that has a mission in the world, it is the God of mission that has a church in the world.” </a:t>
            </a:r>
            <a:r>
              <a:rPr lang="en-US" i="1" dirty="0">
                <a:latin typeface="ArialMT"/>
              </a:rPr>
              <a:t>Craig Van Gelder</a:t>
            </a:r>
          </a:p>
          <a:p>
            <a:endParaRPr lang="en-US" sz="2800" dirty="0">
              <a:latin typeface="ArialMT"/>
            </a:endParaRPr>
          </a:p>
          <a:p>
            <a:r>
              <a:rPr lang="en-US" sz="2800" dirty="0">
                <a:latin typeface="ArialMT"/>
              </a:rPr>
              <a:t>It requires quit asking institution-centered questions </a:t>
            </a:r>
          </a:p>
          <a:p>
            <a:pPr lvl="2"/>
            <a:r>
              <a:rPr lang="en-US" sz="2800" dirty="0">
                <a:latin typeface="ArialMT"/>
              </a:rPr>
              <a:t>and start asking God-centered questions. </a:t>
            </a:r>
          </a:p>
          <a:p>
            <a:endParaRPr lang="en-US" sz="2800" dirty="0">
              <a:latin typeface="ArialMT"/>
            </a:endParaRPr>
          </a:p>
          <a:p>
            <a:r>
              <a:rPr lang="en-US" sz="2800" b="1" i="1" dirty="0">
                <a:latin typeface="ArialMT"/>
              </a:rPr>
              <a:t>Mission-</a:t>
            </a:r>
            <a:r>
              <a:rPr lang="en-US" sz="2800" b="1" i="1" dirty="0" err="1">
                <a:latin typeface="ArialMT"/>
              </a:rPr>
              <a:t>ish</a:t>
            </a:r>
            <a:r>
              <a:rPr lang="en-US" sz="2800" b="1" i="1" dirty="0">
                <a:latin typeface="ArialMT"/>
              </a:rPr>
              <a:t> means thinking about the institution and what the institution is doing for others. </a:t>
            </a:r>
          </a:p>
          <a:p>
            <a:endParaRPr lang="en-US" sz="2800" b="1" i="1" dirty="0">
              <a:latin typeface="ArialMT"/>
            </a:endParaRPr>
          </a:p>
          <a:p>
            <a:r>
              <a:rPr lang="en-US" sz="2800" b="1" i="1" dirty="0">
                <a:latin typeface="ArialMT"/>
              </a:rPr>
              <a:t>Missional means being centered upon God and discerning what God is already doing in the world ahead of us.</a:t>
            </a:r>
          </a:p>
          <a:p>
            <a:endParaRPr lang="en-US" sz="2400" dirty="0">
              <a:solidFill>
                <a:srgbClr val="696500"/>
              </a:solidFill>
              <a:latin typeface="ArialMT"/>
            </a:endParaRPr>
          </a:p>
        </p:txBody>
      </p:sp>
      <p:sp>
        <p:nvSpPr>
          <p:cNvPr id="5" name="Rectangle 4">
            <a:extLst>
              <a:ext uri="{FF2B5EF4-FFF2-40B4-BE49-F238E27FC236}">
                <a16:creationId xmlns:a16="http://schemas.microsoft.com/office/drawing/2014/main" id="{CD0E593F-74E5-438C-8ED1-70A66657BBB9}"/>
              </a:ext>
            </a:extLst>
          </p:cNvPr>
          <p:cNvSpPr/>
          <p:nvPr/>
        </p:nvSpPr>
        <p:spPr>
          <a:xfrm>
            <a:off x="324359" y="263190"/>
            <a:ext cx="10033516" cy="646331"/>
          </a:xfrm>
          <a:prstGeom prst="rect">
            <a:avLst/>
          </a:prstGeom>
        </p:spPr>
        <p:txBody>
          <a:bodyPr wrap="none">
            <a:spAutoFit/>
          </a:bodyPr>
          <a:lstStyle/>
          <a:p>
            <a:r>
              <a:rPr lang="en-US" sz="3600" dirty="0">
                <a:solidFill>
                  <a:srgbClr val="696500"/>
                </a:solidFill>
                <a:latin typeface="ArialMT"/>
              </a:rPr>
              <a:t>Is the center of our action God or the institution?</a:t>
            </a:r>
          </a:p>
        </p:txBody>
      </p:sp>
    </p:spTree>
    <p:extLst>
      <p:ext uri="{BB962C8B-B14F-4D97-AF65-F5344CB8AC3E}">
        <p14:creationId xmlns:p14="http://schemas.microsoft.com/office/powerpoint/2010/main" val="233803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 calcmode="lin" valueType="num">
                                      <p:cBhvr additive="base">
                                        <p:cTn id="2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additive="base">
                                        <p:cTn id="28"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EBA431-F0BD-4A43-B38F-EE71FB085E3E}"/>
              </a:ext>
            </a:extLst>
          </p:cNvPr>
          <p:cNvSpPr/>
          <p:nvPr/>
        </p:nvSpPr>
        <p:spPr>
          <a:xfrm>
            <a:off x="876616" y="1285664"/>
            <a:ext cx="10988075" cy="4832092"/>
          </a:xfrm>
          <a:prstGeom prst="rect">
            <a:avLst/>
          </a:prstGeom>
        </p:spPr>
        <p:txBody>
          <a:bodyPr wrap="square">
            <a:spAutoFit/>
          </a:bodyPr>
          <a:lstStyle/>
          <a:p>
            <a:r>
              <a:rPr lang="en-US" sz="2800" b="1" i="1" dirty="0">
                <a:latin typeface="ArialMT"/>
              </a:rPr>
              <a:t>Mission-</a:t>
            </a:r>
            <a:r>
              <a:rPr lang="en-US" sz="2800" b="1" i="1" dirty="0" err="1">
                <a:latin typeface="ArialMT"/>
              </a:rPr>
              <a:t>ish</a:t>
            </a:r>
            <a:r>
              <a:rPr lang="en-US" sz="2800" b="1" i="1" dirty="0">
                <a:latin typeface="ArialMT"/>
              </a:rPr>
              <a:t> means adding new programs. </a:t>
            </a:r>
          </a:p>
          <a:p>
            <a:r>
              <a:rPr lang="en-US" sz="2800" b="1" i="1" dirty="0">
                <a:latin typeface="ArialMT"/>
              </a:rPr>
              <a:t>Missional means embracing a whole new lifestyle.</a:t>
            </a:r>
            <a:endParaRPr lang="en-US" sz="2400" b="1" i="1" dirty="0">
              <a:latin typeface="ArialMT"/>
            </a:endParaRPr>
          </a:p>
          <a:p>
            <a:endParaRPr lang="en-US" sz="2800" dirty="0">
              <a:latin typeface="ArialMT"/>
            </a:endParaRPr>
          </a:p>
          <a:p>
            <a:r>
              <a:rPr lang="en-US" sz="2800" dirty="0">
                <a:latin typeface="ArialMT"/>
              </a:rPr>
              <a:t>Missional quickly becomes about programs, when we start asking institution-centered questions </a:t>
            </a:r>
          </a:p>
          <a:p>
            <a:pPr marL="457200" indent="-457200">
              <a:buFont typeface="Arial" panose="020B0604020202020204" pitchFamily="34" charset="0"/>
              <a:buChar char="•"/>
            </a:pPr>
            <a:r>
              <a:rPr lang="en-US" sz="2800" dirty="0">
                <a:latin typeface="ArialMT"/>
              </a:rPr>
              <a:t>In so doing, we assume that we can continue living life or being church as usual. </a:t>
            </a:r>
          </a:p>
          <a:p>
            <a:endParaRPr lang="en-US" sz="2800" dirty="0">
              <a:latin typeface="ArialMT"/>
            </a:endParaRPr>
          </a:p>
          <a:p>
            <a:r>
              <a:rPr lang="en-US" sz="2800" b="1" i="1" dirty="0">
                <a:latin typeface="ArialMT"/>
              </a:rPr>
              <a:t>Missional is about identity, about who we are, about living our whole lives in the context of God’s presence and work in the world.</a:t>
            </a:r>
          </a:p>
        </p:txBody>
      </p:sp>
      <p:sp>
        <p:nvSpPr>
          <p:cNvPr id="5" name="Rectangle 4">
            <a:extLst>
              <a:ext uri="{FF2B5EF4-FFF2-40B4-BE49-F238E27FC236}">
                <a16:creationId xmlns:a16="http://schemas.microsoft.com/office/drawing/2014/main" id="{CD0E593F-74E5-438C-8ED1-70A66657BBB9}"/>
              </a:ext>
            </a:extLst>
          </p:cNvPr>
          <p:cNvSpPr/>
          <p:nvPr/>
        </p:nvSpPr>
        <p:spPr>
          <a:xfrm>
            <a:off x="671831" y="309357"/>
            <a:ext cx="7468711" cy="646331"/>
          </a:xfrm>
          <a:prstGeom prst="rect">
            <a:avLst/>
          </a:prstGeom>
        </p:spPr>
        <p:txBody>
          <a:bodyPr wrap="none">
            <a:spAutoFit/>
          </a:bodyPr>
          <a:lstStyle/>
          <a:p>
            <a:r>
              <a:rPr lang="en-US" sz="3600" dirty="0">
                <a:solidFill>
                  <a:srgbClr val="696500"/>
                </a:solidFill>
                <a:latin typeface="ArialMT"/>
              </a:rPr>
              <a:t>Is the focus on activities or identity?</a:t>
            </a:r>
            <a:endParaRPr lang="en-US" sz="3600" dirty="0">
              <a:latin typeface="Arial Rounded MT Bold" panose="020F0704030504030204" pitchFamily="34" charset="0"/>
            </a:endParaRPr>
          </a:p>
        </p:txBody>
      </p:sp>
    </p:spTree>
    <p:extLst>
      <p:ext uri="{BB962C8B-B14F-4D97-AF65-F5344CB8AC3E}">
        <p14:creationId xmlns:p14="http://schemas.microsoft.com/office/powerpoint/2010/main" val="92155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down)">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EBA431-F0BD-4A43-B38F-EE71FB085E3E}"/>
              </a:ext>
            </a:extLst>
          </p:cNvPr>
          <p:cNvSpPr/>
          <p:nvPr/>
        </p:nvSpPr>
        <p:spPr>
          <a:xfrm>
            <a:off x="694944" y="1789477"/>
            <a:ext cx="10415016" cy="4832092"/>
          </a:xfrm>
          <a:prstGeom prst="rect">
            <a:avLst/>
          </a:prstGeom>
        </p:spPr>
        <p:txBody>
          <a:bodyPr wrap="square">
            <a:spAutoFit/>
          </a:bodyPr>
          <a:lstStyle/>
          <a:p>
            <a:pPr marL="457200" indent="-457200">
              <a:buFont typeface="Arial" panose="020B0604020202020204" pitchFamily="34" charset="0"/>
              <a:buChar char="•"/>
            </a:pPr>
            <a:r>
              <a:rPr lang="en-US" sz="2800" dirty="0">
                <a:latin typeface="ArialMT"/>
              </a:rPr>
              <a:t>Forgets that God is already at work.</a:t>
            </a:r>
          </a:p>
          <a:p>
            <a:pPr marL="457200" indent="-457200">
              <a:buFont typeface="Arial" panose="020B0604020202020204" pitchFamily="34" charset="0"/>
              <a:buChar char="•"/>
            </a:pPr>
            <a:r>
              <a:rPr lang="en-US" sz="2800" dirty="0">
                <a:latin typeface="ArialMT"/>
              </a:rPr>
              <a:t>The church is an outside organization coming to people to provide services and/or resource to meet needs. </a:t>
            </a:r>
          </a:p>
          <a:p>
            <a:pPr marL="457200" indent="-457200">
              <a:buFont typeface="Arial" panose="020B0604020202020204" pitchFamily="34" charset="0"/>
              <a:buChar char="•"/>
            </a:pPr>
            <a:r>
              <a:rPr lang="en-US" sz="2800" dirty="0">
                <a:latin typeface="ArialMT"/>
              </a:rPr>
              <a:t>The church remains in control.</a:t>
            </a:r>
          </a:p>
          <a:p>
            <a:pPr marL="457200" indent="-457200">
              <a:buFont typeface="Arial" panose="020B0604020202020204" pitchFamily="34" charset="0"/>
              <a:buChar char="•"/>
            </a:pPr>
            <a:endParaRPr lang="en-US" sz="2800" dirty="0">
              <a:latin typeface="ArialMT"/>
            </a:endParaRPr>
          </a:p>
          <a:p>
            <a:r>
              <a:rPr lang="en-US" sz="2800" dirty="0">
                <a:latin typeface="ArialMT"/>
              </a:rPr>
              <a:t>Mission-</a:t>
            </a:r>
            <a:r>
              <a:rPr lang="en-US" sz="2800" dirty="0" err="1">
                <a:latin typeface="ArialMT"/>
              </a:rPr>
              <a:t>ish</a:t>
            </a:r>
            <a:r>
              <a:rPr lang="en-US" sz="2800" dirty="0">
                <a:latin typeface="ArialMT"/>
              </a:rPr>
              <a:t> means service projects that meet needs. Missional means mutually transformative relationships.</a:t>
            </a:r>
          </a:p>
          <a:p>
            <a:endParaRPr lang="en-US" sz="2800" dirty="0">
              <a:latin typeface="ArialMT"/>
            </a:endParaRPr>
          </a:p>
          <a:p>
            <a:r>
              <a:rPr lang="en-US" sz="2800" b="1" i="1" dirty="0">
                <a:latin typeface="ArialMT"/>
              </a:rPr>
              <a:t>Missional life requires authentic relationships of mutuality and partnerships of reciprocity.</a:t>
            </a:r>
          </a:p>
          <a:p>
            <a:endParaRPr lang="en-US" sz="2800" dirty="0">
              <a:latin typeface="ArialMT"/>
            </a:endParaRPr>
          </a:p>
        </p:txBody>
      </p:sp>
      <p:sp>
        <p:nvSpPr>
          <p:cNvPr id="5" name="Rectangle 4">
            <a:extLst>
              <a:ext uri="{FF2B5EF4-FFF2-40B4-BE49-F238E27FC236}">
                <a16:creationId xmlns:a16="http://schemas.microsoft.com/office/drawing/2014/main" id="{CD0E593F-74E5-438C-8ED1-70A66657BBB9}"/>
              </a:ext>
            </a:extLst>
          </p:cNvPr>
          <p:cNvSpPr/>
          <p:nvPr/>
        </p:nvSpPr>
        <p:spPr>
          <a:xfrm>
            <a:off x="384977" y="336342"/>
            <a:ext cx="10213052" cy="1200329"/>
          </a:xfrm>
          <a:prstGeom prst="rect">
            <a:avLst/>
          </a:prstGeom>
        </p:spPr>
        <p:txBody>
          <a:bodyPr wrap="none">
            <a:spAutoFit/>
          </a:bodyPr>
          <a:lstStyle/>
          <a:p>
            <a:r>
              <a:rPr lang="en-US" sz="3600" dirty="0">
                <a:solidFill>
                  <a:srgbClr val="696500"/>
                </a:solidFill>
                <a:latin typeface="ArialMT"/>
              </a:rPr>
              <a:t>Is the connection to neighbors </a:t>
            </a:r>
          </a:p>
          <a:p>
            <a:r>
              <a:rPr lang="en-US" sz="3600" dirty="0">
                <a:solidFill>
                  <a:srgbClr val="696500"/>
                </a:solidFill>
                <a:latin typeface="ArialMT"/>
              </a:rPr>
              <a:t>					transactional or relational?</a:t>
            </a:r>
          </a:p>
        </p:txBody>
      </p:sp>
    </p:spTree>
    <p:extLst>
      <p:ext uri="{BB962C8B-B14F-4D97-AF65-F5344CB8AC3E}">
        <p14:creationId xmlns:p14="http://schemas.microsoft.com/office/powerpoint/2010/main" val="414013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74E9FA-5314-4F4F-B2AE-62A7166C707F}"/>
              </a:ext>
            </a:extLst>
          </p:cNvPr>
          <p:cNvSpPr/>
          <p:nvPr/>
        </p:nvSpPr>
        <p:spPr>
          <a:xfrm>
            <a:off x="486228" y="2251717"/>
            <a:ext cx="10996920" cy="2585323"/>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What is the theological concept</a:t>
            </a:r>
          </a:p>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informs your thinking, preaching</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&amp; action?</a:t>
            </a:r>
          </a:p>
        </p:txBody>
      </p:sp>
    </p:spTree>
    <p:extLst>
      <p:ext uri="{BB962C8B-B14F-4D97-AF65-F5344CB8AC3E}">
        <p14:creationId xmlns:p14="http://schemas.microsoft.com/office/powerpoint/2010/main" val="191902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2936</TotalTime>
  <Words>1028</Words>
  <Application>Microsoft Office PowerPoint</Application>
  <PresentationFormat>Widescreen</PresentationFormat>
  <Paragraphs>157</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Abadi</vt:lpstr>
      <vt:lpstr>Arial</vt:lpstr>
      <vt:lpstr>Arial Rounded MT Bold</vt:lpstr>
      <vt:lpstr>ArialMT</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Jesus Reyes</dc:creator>
  <cp:lastModifiedBy>Jesus Reyes</cp:lastModifiedBy>
  <cp:revision>77</cp:revision>
  <cp:lastPrinted>2020-01-23T19:35:56Z</cp:lastPrinted>
  <dcterms:created xsi:type="dcterms:W3CDTF">2019-07-06T18:53:26Z</dcterms:created>
  <dcterms:modified xsi:type="dcterms:W3CDTF">2020-01-24T00:21:48Z</dcterms:modified>
</cp:coreProperties>
</file>