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8" r:id="rId2"/>
    <p:sldId id="260" r:id="rId3"/>
    <p:sldId id="261" r:id="rId4"/>
    <p:sldId id="262" r:id="rId5"/>
    <p:sldId id="276" r:id="rId6"/>
    <p:sldId id="264" r:id="rId7"/>
    <p:sldId id="265" r:id="rId8"/>
    <p:sldId id="266" r:id="rId9"/>
    <p:sldId id="275" r:id="rId10"/>
    <p:sldId id="267" r:id="rId11"/>
    <p:sldId id="268" r:id="rId12"/>
    <p:sldId id="271" r:id="rId13"/>
    <p:sldId id="269" r:id="rId14"/>
    <p:sldId id="272"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85696" autoAdjust="0"/>
  </p:normalViewPr>
  <p:slideViewPr>
    <p:cSldViewPr snapToGrid="0">
      <p:cViewPr varScale="1">
        <p:scale>
          <a:sx n="51" d="100"/>
          <a:sy n="51" d="100"/>
        </p:scale>
        <p:origin x="864"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5/10/2019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817297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Addiction</a:t>
            </a:r>
          </a:p>
          <a:p>
            <a:pPr marL="171450" indent="-171450">
              <a:buFont typeface="Arial" panose="020B0604020202020204" pitchFamily="34" charset="0"/>
              <a:buChar char="•"/>
            </a:pPr>
            <a:r>
              <a:rPr lang="en-US" dirty="0"/>
              <a:t>Physical dependency</a:t>
            </a:r>
          </a:p>
          <a:p>
            <a:pPr marL="171450" indent="-171450">
              <a:buFont typeface="Arial" panose="020B0604020202020204" pitchFamily="34" charset="0"/>
              <a:buChar char="•"/>
            </a:pPr>
            <a:r>
              <a:rPr lang="en-US" dirty="0"/>
              <a:t>Psychological dependency</a:t>
            </a:r>
          </a:p>
        </p:txBody>
      </p:sp>
      <p:sp>
        <p:nvSpPr>
          <p:cNvPr id="4" name="Slide Number Placeholder 3"/>
          <p:cNvSpPr>
            <a:spLocks noGrp="1"/>
          </p:cNvSpPr>
          <p:nvPr>
            <p:ph type="sldNum" sz="quarter" idx="10"/>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353529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Risk factors</a:t>
            </a:r>
          </a:p>
        </p:txBody>
      </p:sp>
      <p:sp>
        <p:nvSpPr>
          <p:cNvPr id="4" name="Slide Number Placeholder 3"/>
          <p:cNvSpPr>
            <a:spLocks noGrp="1"/>
          </p:cNvSpPr>
          <p:nvPr>
            <p:ph type="sldNum" sz="quarter" idx="10"/>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2081856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Addiction severity index</a:t>
            </a:r>
          </a:p>
          <a:p>
            <a:pPr marL="171450" indent="-171450">
              <a:buFont typeface="Arial" panose="020B0604020202020204" pitchFamily="34" charset="0"/>
              <a:buChar char="•"/>
            </a:pPr>
            <a:r>
              <a:rPr lang="en-US" dirty="0"/>
              <a:t>Detoxification</a:t>
            </a:r>
          </a:p>
          <a:p>
            <a:pPr marL="171450" indent="-171450">
              <a:buFont typeface="Arial" panose="020B0604020202020204" pitchFamily="34" charset="0"/>
              <a:buChar char="•"/>
            </a:pPr>
            <a:r>
              <a:rPr lang="en-US" dirty="0"/>
              <a:t>Tailoring treatment</a:t>
            </a:r>
          </a:p>
        </p:txBody>
      </p:sp>
      <p:sp>
        <p:nvSpPr>
          <p:cNvPr id="4" name="Slide Number Placeholder 3"/>
          <p:cNvSpPr>
            <a:spLocks noGrp="1"/>
          </p:cNvSpPr>
          <p:nvPr>
            <p:ph type="sldNum" sz="quarter" idx="10"/>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121644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Church Leadership encompasses (National, Regional, State, and Local).</a:t>
            </a:r>
          </a:p>
          <a:p>
            <a:r>
              <a:rPr lang="en-US" dirty="0"/>
              <a:t>Build coalitions with State Council of Churches and National Church Organizations</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536289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https://www.robertjmeyersphd.com/craft.html</a:t>
            </a:r>
          </a:p>
        </p:txBody>
      </p:sp>
      <p:sp>
        <p:nvSpPr>
          <p:cNvPr id="4" name="Slide Number Placeholder 3"/>
          <p:cNvSpPr>
            <a:spLocks noGrp="1"/>
          </p:cNvSpPr>
          <p:nvPr>
            <p:ph type="sldNum" sz="quarter" idx="10"/>
          </p:nvPr>
        </p:nvSpPr>
        <p:spPr/>
        <p:txBody>
          <a:bodyPr/>
          <a:lstStyle/>
          <a:p>
            <a:fld id="{E0746DE6-3336-457D-A091-FA20AC1C536E}" type="slidenum">
              <a:rPr lang="en-US" smtClean="0"/>
              <a:t>16</a:t>
            </a:fld>
            <a:endParaRPr lang="en-US"/>
          </a:p>
        </p:txBody>
      </p:sp>
    </p:spTree>
    <p:extLst>
      <p:ext uri="{BB962C8B-B14F-4D97-AF65-F5344CB8AC3E}">
        <p14:creationId xmlns:p14="http://schemas.microsoft.com/office/powerpoint/2010/main" val="1684375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291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8805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8038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371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261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667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20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8974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3849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5/10/2019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527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9254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5/10/2019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35523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73" name="Rectangle 72">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38620" y="457200"/>
            <a:ext cx="3511233" cy="3779995"/>
          </a:xfrm>
        </p:spPr>
        <p:txBody>
          <a:bodyPr anchor="ctr">
            <a:normAutofit/>
          </a:bodyPr>
          <a:lstStyle/>
          <a:p>
            <a:pPr algn="ctr"/>
            <a:r>
              <a:rPr lang="en-US" dirty="0">
                <a:solidFill>
                  <a:srgbClr val="FFFFFF"/>
                </a:solidFill>
              </a:rPr>
              <a:t>Response to Substance use disorder</a:t>
            </a:r>
          </a:p>
        </p:txBody>
      </p:sp>
      <p:sp>
        <p:nvSpPr>
          <p:cNvPr id="3" name="Content Placeholder 2"/>
          <p:cNvSpPr>
            <a:spLocks noGrp="1"/>
          </p:cNvSpPr>
          <p:nvPr>
            <p:ph type="subTitle" idx="1"/>
          </p:nvPr>
        </p:nvSpPr>
        <p:spPr>
          <a:xfrm>
            <a:off x="638620" y="4840199"/>
            <a:ext cx="3500438" cy="1125999"/>
          </a:xfrm>
        </p:spPr>
        <p:txBody>
          <a:bodyPr anchor="b">
            <a:noAutofit/>
          </a:bodyPr>
          <a:lstStyle/>
          <a:p>
            <a:pPr algn="ctr"/>
            <a:r>
              <a:rPr lang="en-US" sz="3600" b="1" dirty="0">
                <a:solidFill>
                  <a:srgbClr val="FAFF53"/>
                </a:solidFill>
              </a:rPr>
              <a:t>Faith based        Tool KIT</a:t>
            </a:r>
          </a:p>
          <a:p>
            <a:pPr algn="ctr"/>
            <a:r>
              <a:rPr lang="en-US" sz="1400" b="1" dirty="0">
                <a:solidFill>
                  <a:srgbClr val="FAFF53"/>
                </a:solidFill>
              </a:rPr>
              <a:t>Karl C. Colder</a:t>
            </a:r>
          </a:p>
          <a:p>
            <a:pPr algn="ctr"/>
            <a:endParaRPr lang="en-US" sz="900" b="1" dirty="0">
              <a:solidFill>
                <a:srgbClr val="FAFF53"/>
              </a:solidFill>
            </a:endParaRPr>
          </a:p>
        </p:txBody>
      </p:sp>
      <p:sp>
        <p:nvSpPr>
          <p:cNvPr id="75" name="Rectangle 74">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rgbClr val="FAFF53"/>
          </a:solidFill>
          <a:ln>
            <a:noFill/>
          </a:ln>
          <a:effectLst/>
        </p:spPr>
        <p:style>
          <a:lnRef idx="1">
            <a:schemeClr val="accent1"/>
          </a:lnRef>
          <a:fillRef idx="3">
            <a:schemeClr val="accent1"/>
          </a:fillRef>
          <a:effectRef idx="2">
            <a:schemeClr val="accent1"/>
          </a:effectRef>
          <a:fontRef idx="minor">
            <a:schemeClr val="lt1"/>
          </a:fontRef>
        </p:style>
      </p:sp>
      <p:pic>
        <p:nvPicPr>
          <p:cNvPr id="1026" name="Picture 2" descr="http://pcecumenism.ca/sites/default/files/styles/large/public/field/image/church-family-clipart-people.249123917_std_0.jpg?itok=csQLtkD5">
            <a:extLst>
              <a:ext uri="{FF2B5EF4-FFF2-40B4-BE49-F238E27FC236}">
                <a16:creationId xmlns:a16="http://schemas.microsoft.com/office/drawing/2014/main" id="{D36420ED-6553-42F7-8B56-EAE2ED4DAB8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708" r="1" b="4747"/>
          <a:stretch/>
        </p:blipFill>
        <p:spPr bwMode="auto">
          <a:xfrm>
            <a:off x="5194971" y="955830"/>
            <a:ext cx="5941116" cy="4946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139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FA22A0-E956-4046-BDCB-76075C8C6CD5}"/>
              </a:ext>
            </a:extLst>
          </p:cNvPr>
          <p:cNvSpPr>
            <a:spLocks noGrp="1"/>
          </p:cNvSpPr>
          <p:nvPr>
            <p:ph type="title"/>
          </p:nvPr>
        </p:nvSpPr>
        <p:spPr>
          <a:xfrm>
            <a:off x="445004" y="885217"/>
            <a:ext cx="11029616" cy="1332689"/>
          </a:xfrm>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i="1" dirty="0">
                <a:solidFill>
                  <a:schemeClr val="accent2"/>
                </a:solidFill>
              </a:rPr>
              <a:t>Faith Communities can “Do Something”</a:t>
            </a:r>
            <a:br>
              <a:rPr lang="en-US" dirty="0">
                <a:solidFill>
                  <a:schemeClr val="accent2"/>
                </a:solidFill>
              </a:rPr>
            </a:br>
            <a:br>
              <a:rPr lang="en-US" dirty="0"/>
            </a:br>
            <a:endParaRPr lang="en-US" dirty="0"/>
          </a:p>
        </p:txBody>
      </p:sp>
      <p:sp>
        <p:nvSpPr>
          <p:cNvPr id="5" name="Content Placeholder 4">
            <a:extLst>
              <a:ext uri="{FF2B5EF4-FFF2-40B4-BE49-F238E27FC236}">
                <a16:creationId xmlns:a16="http://schemas.microsoft.com/office/drawing/2014/main" id="{746787A0-A7A6-4668-91D2-48BB24DC6E98}"/>
              </a:ext>
            </a:extLst>
          </p:cNvPr>
          <p:cNvSpPr>
            <a:spLocks noGrp="1"/>
          </p:cNvSpPr>
          <p:nvPr>
            <p:ph idx="1"/>
          </p:nvPr>
        </p:nvSpPr>
        <p:spPr>
          <a:xfrm>
            <a:off x="581191" y="1799617"/>
            <a:ext cx="11029616" cy="5719864"/>
          </a:xfrm>
        </p:spPr>
        <p:txBody>
          <a:bodyPr>
            <a:normAutofit/>
          </a:bodyPr>
          <a:lstStyle/>
          <a:p>
            <a:pPr marL="0" indent="0">
              <a:buNone/>
            </a:pPr>
            <a:endParaRPr lang="en-US" dirty="0"/>
          </a:p>
          <a:p>
            <a:endParaRPr lang="en-US" dirty="0"/>
          </a:p>
          <a:p>
            <a:r>
              <a:rPr lang="en-US" dirty="0"/>
              <a:t>Call a special meeting to assess your community &amp; plan your strategies.</a:t>
            </a:r>
          </a:p>
          <a:p>
            <a:r>
              <a:rPr lang="en-US" dirty="0"/>
              <a:t>Provide information/resources to parents, youth, grandparents, and community members.</a:t>
            </a:r>
          </a:p>
          <a:p>
            <a:r>
              <a:rPr lang="en-US" dirty="0"/>
              <a:t>Hold trainings and presentations for congregation and/or community members.</a:t>
            </a:r>
          </a:p>
          <a:p>
            <a:r>
              <a:rPr lang="en-US" dirty="0"/>
              <a:t>Have a Youth Counselor or Recovery Coach available.</a:t>
            </a:r>
          </a:p>
          <a:p>
            <a:r>
              <a:rPr lang="en-US" dirty="0"/>
              <a:t>Have youth speakers share in your service about making positive decisions &amp; remaining drug free.</a:t>
            </a:r>
          </a:p>
          <a:p>
            <a:r>
              <a:rPr lang="en-US" dirty="0"/>
              <a:t>Start a Students Against Destructive Decisions Chapter (SADD) or Youth Board.</a:t>
            </a:r>
          </a:p>
          <a:p>
            <a:r>
              <a:rPr lang="en-US" dirty="0"/>
              <a:t>Participate in the DEA Rx Take Back Days</a:t>
            </a:r>
          </a:p>
          <a:p>
            <a:r>
              <a:rPr lang="en-US" dirty="0"/>
              <a:t>Purchase permanent Rx drop boxes for police stations.</a:t>
            </a:r>
          </a:p>
          <a:p>
            <a:r>
              <a:rPr lang="en-US" dirty="0"/>
              <a:t>Educate yourselves and your congregations.</a:t>
            </a:r>
          </a:p>
          <a:p>
            <a:r>
              <a:rPr lang="en-US" dirty="0"/>
              <a:t>Provide NARCAN Training</a:t>
            </a:r>
          </a:p>
          <a:p>
            <a:r>
              <a:rPr lang="en-US" dirty="0"/>
              <a:t>Host Drug Awareness and Internet Safety Programs led by Law Enforcement</a:t>
            </a:r>
            <a:br>
              <a:rPr lang="en-US" dirty="0"/>
            </a:br>
            <a:endParaRPr lang="en-US" dirty="0"/>
          </a:p>
          <a:p>
            <a:endParaRPr lang="en-US" dirty="0"/>
          </a:p>
          <a:p>
            <a:endParaRPr lang="en-US" dirty="0"/>
          </a:p>
          <a:p>
            <a:endParaRPr lang="en-US" dirty="0"/>
          </a:p>
        </p:txBody>
      </p:sp>
    </p:spTree>
    <p:extLst>
      <p:ext uri="{BB962C8B-B14F-4D97-AF65-F5344CB8AC3E}">
        <p14:creationId xmlns:p14="http://schemas.microsoft.com/office/powerpoint/2010/main" val="3110552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1020D04-686F-4439-9372-43A7A44D0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24656" y="702155"/>
            <a:ext cx="6087835" cy="5156643"/>
          </a:xfrm>
        </p:spPr>
        <p:txBody>
          <a:bodyPr anchor="ctr">
            <a:normAutofit/>
          </a:bodyPr>
          <a:lstStyle/>
          <a:p>
            <a:pPr algn="ctr"/>
            <a:r>
              <a:rPr lang="en-US" sz="3600" dirty="0">
                <a:solidFill>
                  <a:schemeClr val="accent2"/>
                </a:solidFill>
              </a:rPr>
              <a:t>Understanding Prevention</a:t>
            </a:r>
          </a:p>
        </p:txBody>
      </p:sp>
      <p:sp>
        <p:nvSpPr>
          <p:cNvPr id="11" name="Rectangle 10">
            <a:extLst>
              <a:ext uri="{FF2B5EF4-FFF2-40B4-BE49-F238E27FC236}">
                <a16:creationId xmlns:a16="http://schemas.microsoft.com/office/drawing/2014/main" id="{53992722-5E74-42F6-80B5-4C831681B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0" y="457201"/>
            <a:ext cx="7363959"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0696D78C-56DF-4217-9CFC-A0C2AB2C7D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type="body" idx="1"/>
          </p:nvPr>
        </p:nvSpPr>
        <p:spPr>
          <a:xfrm>
            <a:off x="8042147" y="702156"/>
            <a:ext cx="3568660" cy="5156642"/>
          </a:xfrm>
        </p:spPr>
        <p:txBody>
          <a:bodyPr anchor="ctr">
            <a:normAutofit/>
          </a:bodyPr>
          <a:lstStyle/>
          <a:p>
            <a:r>
              <a:rPr lang="en-US" dirty="0"/>
              <a:t>Modern prevention is research based and often uses evidence-based programming. </a:t>
            </a:r>
          </a:p>
          <a:p>
            <a:r>
              <a:rPr lang="en-US" dirty="0"/>
              <a:t>The goal is population level change. </a:t>
            </a:r>
          </a:p>
          <a:p>
            <a:r>
              <a:rPr lang="en-US" dirty="0"/>
              <a:t>Several indicators or risk factors help focus efforts.</a:t>
            </a:r>
          </a:p>
          <a:p>
            <a:r>
              <a:rPr lang="en-US" dirty="0"/>
              <a:t>a community effort, for all ages, </a:t>
            </a:r>
          </a:p>
          <a:p>
            <a:r>
              <a:rPr lang="en-US" dirty="0"/>
              <a:t>and that prevention is not just one strategy fixed in time,</a:t>
            </a:r>
          </a:p>
          <a:p>
            <a:r>
              <a:rPr lang="en-US" dirty="0"/>
              <a:t>but changes according to community needs.</a:t>
            </a:r>
            <a:endParaRPr lang="en-US" sz="2000" dirty="0"/>
          </a:p>
          <a:p>
            <a:pPr marL="0" indent="0">
              <a:buNone/>
            </a:pPr>
            <a:br>
              <a:rPr lang="en-US" sz="2000" dirty="0"/>
            </a:br>
            <a:endParaRPr sz="2000" dirty="0">
              <a:solidFill>
                <a:schemeClr val="accent4"/>
              </a:solidFill>
            </a:endParaRPr>
          </a:p>
        </p:txBody>
      </p:sp>
    </p:spTree>
    <p:extLst>
      <p:ext uri="{BB962C8B-B14F-4D97-AF65-F5344CB8AC3E}">
        <p14:creationId xmlns:p14="http://schemas.microsoft.com/office/powerpoint/2010/main" val="846120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7045-9AAD-4491-BE3E-3CB6A5FE19A7}"/>
              </a:ext>
            </a:extLst>
          </p:cNvPr>
          <p:cNvSpPr>
            <a:spLocks noGrp="1"/>
          </p:cNvSpPr>
          <p:nvPr>
            <p:ph type="title"/>
          </p:nvPr>
        </p:nvSpPr>
        <p:spPr/>
        <p:txBody>
          <a:bodyPr/>
          <a:lstStyle/>
          <a:p>
            <a:r>
              <a:rPr lang="en-US" i="1" dirty="0">
                <a:solidFill>
                  <a:schemeClr val="accent2"/>
                </a:solidFill>
              </a:rPr>
              <a:t>Understanding Prevention</a:t>
            </a:r>
          </a:p>
        </p:txBody>
      </p:sp>
      <p:sp>
        <p:nvSpPr>
          <p:cNvPr id="3" name="Content Placeholder 2">
            <a:extLst>
              <a:ext uri="{FF2B5EF4-FFF2-40B4-BE49-F238E27FC236}">
                <a16:creationId xmlns:a16="http://schemas.microsoft.com/office/drawing/2014/main" id="{9C150FF2-03DC-4969-B4F6-BF1A23A66C7D}"/>
              </a:ext>
            </a:extLst>
          </p:cNvPr>
          <p:cNvSpPr>
            <a:spLocks noGrp="1"/>
          </p:cNvSpPr>
          <p:nvPr>
            <p:ph sz="half" idx="1"/>
          </p:nvPr>
        </p:nvSpPr>
        <p:spPr>
          <a:xfrm>
            <a:off x="581193" y="1994171"/>
            <a:ext cx="5422390" cy="4863830"/>
          </a:xfrm>
        </p:spPr>
        <p:txBody>
          <a:bodyPr>
            <a:normAutofit lnSpcReduction="10000"/>
          </a:bodyPr>
          <a:lstStyle/>
          <a:p>
            <a:pPr marL="0" indent="0">
              <a:buNone/>
            </a:pPr>
            <a:r>
              <a:rPr lang="en-US" sz="1600" b="1" dirty="0"/>
              <a:t>Substance Availability/Access Points:</a:t>
            </a:r>
          </a:p>
          <a:p>
            <a:r>
              <a:rPr lang="en-US" dirty="0"/>
              <a:t>When a substance is easy to acquire, it is often abused by young people. </a:t>
            </a:r>
          </a:p>
          <a:p>
            <a:r>
              <a:rPr lang="en-US" dirty="0"/>
              <a:t>Reducing access is a primary substance abuse prevention strategy.</a:t>
            </a:r>
          </a:p>
          <a:p>
            <a:pPr marL="0" indent="0">
              <a:buNone/>
            </a:pPr>
            <a:r>
              <a:rPr lang="en-US" sz="1600" b="1" dirty="0"/>
              <a:t>Perception of Substance Harm:</a:t>
            </a:r>
          </a:p>
          <a:p>
            <a:r>
              <a:rPr lang="en-US" dirty="0"/>
              <a:t>Youth low perception of harm of a substance is an indicator of higher substance use.</a:t>
            </a:r>
          </a:p>
          <a:p>
            <a:pPr marL="0" indent="0">
              <a:buNone/>
            </a:pPr>
            <a:r>
              <a:rPr lang="en-US" sz="1600" b="1" dirty="0"/>
              <a:t>Perception of Parental Disapproval:</a:t>
            </a:r>
          </a:p>
          <a:p>
            <a:r>
              <a:rPr lang="en-US" dirty="0"/>
              <a:t>Youth low perception of parental disapproval is an indicator of increased chance of substance abuse.</a:t>
            </a:r>
          </a:p>
          <a:p>
            <a:pPr marL="0" indent="0">
              <a:buNone/>
            </a:pPr>
            <a:r>
              <a:rPr lang="en-US" sz="1600" b="1" dirty="0"/>
              <a:t>Age of Onset: </a:t>
            </a:r>
          </a:p>
          <a:p>
            <a:r>
              <a:rPr lang="en-US" dirty="0"/>
              <a:t>Lower age of first use may lead to more individual consequences related to substance abuse.</a:t>
            </a:r>
          </a:p>
          <a:p>
            <a:endParaRPr lang="en-US" dirty="0"/>
          </a:p>
        </p:txBody>
      </p:sp>
      <p:sp>
        <p:nvSpPr>
          <p:cNvPr id="4" name="Content Placeholder 3">
            <a:extLst>
              <a:ext uri="{FF2B5EF4-FFF2-40B4-BE49-F238E27FC236}">
                <a16:creationId xmlns:a16="http://schemas.microsoft.com/office/drawing/2014/main" id="{7D1E7F82-6C14-4476-9396-FEAAA1695647}"/>
              </a:ext>
            </a:extLst>
          </p:cNvPr>
          <p:cNvSpPr>
            <a:spLocks noGrp="1"/>
          </p:cNvSpPr>
          <p:nvPr>
            <p:ph sz="half" idx="2"/>
          </p:nvPr>
        </p:nvSpPr>
        <p:spPr>
          <a:xfrm>
            <a:off x="6188419" y="1848256"/>
            <a:ext cx="5422392" cy="4776281"/>
          </a:xfrm>
        </p:spPr>
        <p:txBody>
          <a:bodyPr>
            <a:normAutofit lnSpcReduction="10000"/>
          </a:bodyPr>
          <a:lstStyle/>
          <a:p>
            <a:pPr marL="0" indent="0">
              <a:buNone/>
            </a:pPr>
            <a:r>
              <a:rPr lang="en-US" sz="1600" b="1" dirty="0"/>
              <a:t>Community</a:t>
            </a:r>
            <a:r>
              <a:rPr lang="en-US" b="1" dirty="0"/>
              <a:t> </a:t>
            </a:r>
            <a:r>
              <a:rPr lang="en-US" sz="1600" b="1" dirty="0"/>
              <a:t>Norms of Substance Use Acceptance:</a:t>
            </a:r>
          </a:p>
          <a:p>
            <a:r>
              <a:rPr lang="en-US" dirty="0"/>
              <a:t>Interviews with community members will shed light on shared views about specific substances. </a:t>
            </a:r>
          </a:p>
          <a:p>
            <a:r>
              <a:rPr lang="en-US" dirty="0"/>
              <a:t>Changing norms can change help reduce substance abuse.</a:t>
            </a:r>
          </a:p>
          <a:p>
            <a:pPr marL="0" indent="0">
              <a:buNone/>
            </a:pPr>
            <a:r>
              <a:rPr lang="en-US" sz="1600" b="1" dirty="0"/>
              <a:t>Substance Use in Adult &amp; Youth:</a:t>
            </a:r>
          </a:p>
          <a:p>
            <a:r>
              <a:rPr lang="en-US" dirty="0"/>
              <a:t>Determining the rates of use in specific populations will point to strategy options needed.</a:t>
            </a:r>
          </a:p>
          <a:p>
            <a:pPr marL="0" indent="0">
              <a:buNone/>
            </a:pPr>
            <a:r>
              <a:rPr lang="en-US" sz="1600" b="1" dirty="0"/>
              <a:t>Marketing Techniques:</a:t>
            </a:r>
          </a:p>
          <a:p>
            <a:r>
              <a:rPr lang="en-US" dirty="0"/>
              <a:t>Examples of techniques that increase youth substance abuse are: marketing to youth using cartoon characters or animals, glamorizing substance use, product placement near candy or soda, colorful packaging, lower price point, placement on social media, and more.</a:t>
            </a:r>
          </a:p>
        </p:txBody>
      </p:sp>
    </p:spTree>
    <p:extLst>
      <p:ext uri="{BB962C8B-B14F-4D97-AF65-F5344CB8AC3E}">
        <p14:creationId xmlns:p14="http://schemas.microsoft.com/office/powerpoint/2010/main" val="3854205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DA1B-A351-42E6-8F87-36A1066C2A50}"/>
              </a:ext>
            </a:extLst>
          </p:cNvPr>
          <p:cNvSpPr>
            <a:spLocks noGrp="1"/>
          </p:cNvSpPr>
          <p:nvPr>
            <p:ph type="title"/>
          </p:nvPr>
        </p:nvSpPr>
        <p:spPr/>
        <p:txBody>
          <a:bodyPr/>
          <a:lstStyle/>
          <a:p>
            <a:r>
              <a:rPr lang="en-US" i="1" dirty="0">
                <a:solidFill>
                  <a:schemeClr val="accent2"/>
                </a:solidFill>
              </a:rPr>
              <a:t>How To Begin</a:t>
            </a:r>
          </a:p>
        </p:txBody>
      </p:sp>
      <p:sp>
        <p:nvSpPr>
          <p:cNvPr id="3" name="Content Placeholder 2">
            <a:extLst>
              <a:ext uri="{FF2B5EF4-FFF2-40B4-BE49-F238E27FC236}">
                <a16:creationId xmlns:a16="http://schemas.microsoft.com/office/drawing/2014/main" id="{D6CE3E5E-B1FD-4E6E-9D40-AD5E015E7BD6}"/>
              </a:ext>
            </a:extLst>
          </p:cNvPr>
          <p:cNvSpPr>
            <a:spLocks noGrp="1"/>
          </p:cNvSpPr>
          <p:nvPr>
            <p:ph sz="half" idx="1"/>
          </p:nvPr>
        </p:nvSpPr>
        <p:spPr>
          <a:xfrm>
            <a:off x="1682885" y="2140454"/>
            <a:ext cx="8414426" cy="3633047"/>
          </a:xfrm>
        </p:spPr>
        <p:txBody>
          <a:bodyPr/>
          <a:lstStyle/>
          <a:p>
            <a:pPr marL="0" indent="0">
              <a:buNone/>
            </a:pPr>
            <a:r>
              <a:rPr lang="en-US" sz="3600" dirty="0"/>
              <a:t>It may be overwhelming to believe you can actually prevent a problem from occurring but, with the right tools you can make a difference! </a:t>
            </a:r>
          </a:p>
          <a:p>
            <a:pPr marL="0" indent="0">
              <a:buNone/>
            </a:pPr>
            <a:br>
              <a:rPr lang="en-US" dirty="0"/>
            </a:br>
            <a:endParaRPr lang="en-US" dirty="0"/>
          </a:p>
        </p:txBody>
      </p:sp>
    </p:spTree>
    <p:extLst>
      <p:ext uri="{BB962C8B-B14F-4D97-AF65-F5344CB8AC3E}">
        <p14:creationId xmlns:p14="http://schemas.microsoft.com/office/powerpoint/2010/main" val="3804490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FFF75-1F31-4CE7-9DE1-4D0ED2BC7D1F}"/>
              </a:ext>
            </a:extLst>
          </p:cNvPr>
          <p:cNvSpPr>
            <a:spLocks noGrp="1"/>
          </p:cNvSpPr>
          <p:nvPr>
            <p:ph type="title"/>
          </p:nvPr>
        </p:nvSpPr>
        <p:spPr/>
        <p:txBody>
          <a:bodyPr/>
          <a:lstStyle/>
          <a:p>
            <a:r>
              <a:rPr lang="en-US" i="1" dirty="0" err="1">
                <a:solidFill>
                  <a:schemeClr val="accent2"/>
                </a:solidFill>
              </a:rPr>
              <a:t>TooLS</a:t>
            </a:r>
            <a:endParaRPr lang="en-US" i="1" dirty="0">
              <a:solidFill>
                <a:schemeClr val="accent2"/>
              </a:solidFill>
            </a:endParaRPr>
          </a:p>
        </p:txBody>
      </p:sp>
      <p:sp>
        <p:nvSpPr>
          <p:cNvPr id="3" name="Content Placeholder 2">
            <a:extLst>
              <a:ext uri="{FF2B5EF4-FFF2-40B4-BE49-F238E27FC236}">
                <a16:creationId xmlns:a16="http://schemas.microsoft.com/office/drawing/2014/main" id="{AB04B5E1-1625-4108-967B-D7156E0991CD}"/>
              </a:ext>
            </a:extLst>
          </p:cNvPr>
          <p:cNvSpPr>
            <a:spLocks noGrp="1"/>
          </p:cNvSpPr>
          <p:nvPr>
            <p:ph sz="half" idx="1"/>
          </p:nvPr>
        </p:nvSpPr>
        <p:spPr>
          <a:xfrm>
            <a:off x="581194" y="1988333"/>
            <a:ext cx="5422390" cy="4270075"/>
          </a:xfrm>
        </p:spPr>
        <p:txBody>
          <a:bodyPr>
            <a:noAutofit/>
          </a:bodyPr>
          <a:lstStyle/>
          <a:p>
            <a:pPr marL="0" indent="0">
              <a:buNone/>
            </a:pPr>
            <a:r>
              <a:rPr lang="en-US" b="1" dirty="0"/>
              <a:t>Contact:</a:t>
            </a:r>
          </a:p>
          <a:p>
            <a:pPr marL="0" indent="0">
              <a:buNone/>
            </a:pPr>
            <a:r>
              <a:rPr lang="en-US" sz="1600" dirty="0"/>
              <a:t>Reach out to your local Prevention Coalition and ask for help. </a:t>
            </a:r>
          </a:p>
          <a:p>
            <a:pPr marL="0" indent="0">
              <a:buNone/>
            </a:pPr>
            <a:r>
              <a:rPr lang="en-US" b="1" dirty="0"/>
              <a:t>Assess:</a:t>
            </a:r>
          </a:p>
          <a:p>
            <a:pPr marL="0" indent="0">
              <a:buNone/>
            </a:pPr>
            <a:r>
              <a:rPr lang="en-US" sz="1600" dirty="0"/>
              <a:t>Collect local data to learn which substance abuse issues exist. Your local prevention organizations, police or health departments can help. Use data to confirm your beliefs about your community problems.  Prevention coalitions offer training to assess your community &amp; determine focus.</a:t>
            </a:r>
          </a:p>
          <a:p>
            <a:pPr marL="0" indent="0">
              <a:buNone/>
            </a:pPr>
            <a:r>
              <a:rPr lang="en-US" b="1" dirty="0"/>
              <a:t>Build Capacity:</a:t>
            </a:r>
          </a:p>
          <a:p>
            <a:pPr marL="0" indent="0">
              <a:buNone/>
            </a:pPr>
            <a:r>
              <a:rPr lang="en-US" sz="1600" dirty="0"/>
              <a:t>Knowing your focus, a team can be assembled. Invite participants with expertise in healthcare, education, law enforcement, social work etc.</a:t>
            </a:r>
          </a:p>
        </p:txBody>
      </p:sp>
      <p:sp>
        <p:nvSpPr>
          <p:cNvPr id="4" name="Content Placeholder 3">
            <a:extLst>
              <a:ext uri="{FF2B5EF4-FFF2-40B4-BE49-F238E27FC236}">
                <a16:creationId xmlns:a16="http://schemas.microsoft.com/office/drawing/2014/main" id="{DF8FD0F9-8DBB-4E69-A763-FAC8EA5EB8C3}"/>
              </a:ext>
            </a:extLst>
          </p:cNvPr>
          <p:cNvSpPr>
            <a:spLocks noGrp="1"/>
          </p:cNvSpPr>
          <p:nvPr>
            <p:ph sz="half" idx="2"/>
          </p:nvPr>
        </p:nvSpPr>
        <p:spPr>
          <a:xfrm>
            <a:off x="6188417" y="2228004"/>
            <a:ext cx="5422392" cy="4270074"/>
          </a:xfrm>
        </p:spPr>
        <p:txBody>
          <a:bodyPr>
            <a:normAutofit lnSpcReduction="10000"/>
          </a:bodyPr>
          <a:lstStyle/>
          <a:p>
            <a:pPr marL="0" indent="0">
              <a:buNone/>
            </a:pPr>
            <a:r>
              <a:rPr lang="en-US" b="1" dirty="0"/>
              <a:t>Plan:</a:t>
            </a:r>
          </a:p>
          <a:p>
            <a:pPr marL="0" indent="0">
              <a:buNone/>
            </a:pPr>
            <a:r>
              <a:rPr lang="en-US" sz="1900" dirty="0"/>
              <a:t>Armed with local data and team members, you can plan strategies.  A substance abuse prevention professional can help you strategize &amp; plan effective activities.</a:t>
            </a:r>
          </a:p>
          <a:p>
            <a:pPr marL="0" indent="0">
              <a:buNone/>
            </a:pPr>
            <a:r>
              <a:rPr lang="en-US" b="1" dirty="0"/>
              <a:t>Implement:</a:t>
            </a:r>
          </a:p>
          <a:p>
            <a:pPr marL="0" indent="0">
              <a:buNone/>
            </a:pPr>
            <a:r>
              <a:rPr lang="en-US" sz="1700" dirty="0"/>
              <a:t>Put the planned strategy into action using your community connections. Keep a good record of your participants and other collectible data.</a:t>
            </a:r>
          </a:p>
          <a:p>
            <a:pPr marL="0" indent="0">
              <a:buNone/>
            </a:pPr>
            <a:r>
              <a:rPr lang="en-US" b="1" dirty="0"/>
              <a:t>Evaluate:</a:t>
            </a:r>
          </a:p>
          <a:p>
            <a:pPr marL="0" indent="0">
              <a:buNone/>
            </a:pPr>
            <a:r>
              <a:rPr lang="en-US" sz="1600" dirty="0"/>
              <a:t>See your results. How effective were you? What worked and what did not? Create a survey for those who participated. Collect any new data and start the process again.</a:t>
            </a:r>
          </a:p>
          <a:p>
            <a:endParaRPr lang="en-US" dirty="0"/>
          </a:p>
        </p:txBody>
      </p:sp>
    </p:spTree>
    <p:extLst>
      <p:ext uri="{BB962C8B-B14F-4D97-AF65-F5344CB8AC3E}">
        <p14:creationId xmlns:p14="http://schemas.microsoft.com/office/powerpoint/2010/main" val="1760631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55EA3-4C91-4162-9178-49422A56694B}"/>
              </a:ext>
            </a:extLst>
          </p:cNvPr>
          <p:cNvSpPr>
            <a:spLocks noGrp="1"/>
          </p:cNvSpPr>
          <p:nvPr>
            <p:ph type="title"/>
          </p:nvPr>
        </p:nvSpPr>
        <p:spPr/>
        <p:txBody>
          <a:bodyPr/>
          <a:lstStyle/>
          <a:p>
            <a:r>
              <a:rPr lang="en-US" i="1" dirty="0">
                <a:solidFill>
                  <a:schemeClr val="accent2"/>
                </a:solidFill>
              </a:rPr>
              <a:t>Recovery Coaching</a:t>
            </a:r>
          </a:p>
        </p:txBody>
      </p:sp>
      <p:sp>
        <p:nvSpPr>
          <p:cNvPr id="3" name="Content Placeholder 2">
            <a:extLst>
              <a:ext uri="{FF2B5EF4-FFF2-40B4-BE49-F238E27FC236}">
                <a16:creationId xmlns:a16="http://schemas.microsoft.com/office/drawing/2014/main" id="{DDEC65EC-C0AD-416A-9E79-DB85D93CD763}"/>
              </a:ext>
            </a:extLst>
          </p:cNvPr>
          <p:cNvSpPr>
            <a:spLocks noGrp="1"/>
          </p:cNvSpPr>
          <p:nvPr>
            <p:ph idx="1"/>
          </p:nvPr>
        </p:nvSpPr>
        <p:spPr>
          <a:xfrm>
            <a:off x="581192" y="1916349"/>
            <a:ext cx="11029615" cy="4581727"/>
          </a:xfrm>
        </p:spPr>
        <p:txBody>
          <a:bodyPr>
            <a:normAutofit/>
          </a:bodyPr>
          <a:lstStyle/>
          <a:p>
            <a:r>
              <a:rPr lang="en-US" sz="2000" dirty="0"/>
              <a:t>A Recovery Coach is anyone interested in building skill sets to assist students and adults with adverse childhood experiences by removing barriers and obstacles to support their ability to be resilient and successful in life. The training also allows the Coach to serve as a personal guide and mentor for the student/individual to be successful and overcome these past and current obstacles.</a:t>
            </a:r>
          </a:p>
          <a:p>
            <a:pPr marL="0" indent="0">
              <a:buNone/>
            </a:pPr>
            <a:r>
              <a:rPr lang="en-US" sz="2000" dirty="0"/>
              <a:t> </a:t>
            </a:r>
          </a:p>
          <a:p>
            <a:r>
              <a:rPr lang="en-US" sz="2000" dirty="0"/>
              <a:t>Recovery Coaching is a self-directed, strength-based model that assists school personnel/community members/parents/grand-families/law enforcement/veterans to empower students/individuals with the understanding that overcoming traumatic experiences is possible.  It provides coaches with motivational interviewing and listening skills along with many other competencies to ensure today’s students/individuals are engaged and supported to be resilient and successful.</a:t>
            </a:r>
          </a:p>
          <a:p>
            <a:pPr marL="0" indent="0">
              <a:buNone/>
            </a:pPr>
            <a:endParaRPr lang="en-US" dirty="0"/>
          </a:p>
        </p:txBody>
      </p:sp>
    </p:spTree>
    <p:extLst>
      <p:ext uri="{BB962C8B-B14F-4D97-AF65-F5344CB8AC3E}">
        <p14:creationId xmlns:p14="http://schemas.microsoft.com/office/powerpoint/2010/main" val="2441445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D9C6A-8980-4525-9FC8-E4697DB33EEA}"/>
              </a:ext>
            </a:extLst>
          </p:cNvPr>
          <p:cNvSpPr>
            <a:spLocks noGrp="1"/>
          </p:cNvSpPr>
          <p:nvPr>
            <p:ph type="title"/>
          </p:nvPr>
        </p:nvSpPr>
        <p:spPr/>
        <p:txBody>
          <a:bodyPr/>
          <a:lstStyle/>
          <a:p>
            <a:pPr algn="ctr"/>
            <a:r>
              <a:rPr lang="en-US" i="1" dirty="0">
                <a:solidFill>
                  <a:schemeClr val="accent2"/>
                </a:solidFill>
              </a:rPr>
              <a:t>The Community Reinforcement Approach and Family Training (CRAFT)</a:t>
            </a:r>
          </a:p>
        </p:txBody>
      </p:sp>
      <p:sp>
        <p:nvSpPr>
          <p:cNvPr id="3" name="Content Placeholder 2">
            <a:extLst>
              <a:ext uri="{FF2B5EF4-FFF2-40B4-BE49-F238E27FC236}">
                <a16:creationId xmlns:a16="http://schemas.microsoft.com/office/drawing/2014/main" id="{F9CDDF48-0D12-4A49-9D1F-D2C32760689F}"/>
              </a:ext>
            </a:extLst>
          </p:cNvPr>
          <p:cNvSpPr>
            <a:spLocks noGrp="1"/>
          </p:cNvSpPr>
          <p:nvPr>
            <p:ph idx="1"/>
          </p:nvPr>
        </p:nvSpPr>
        <p:spPr/>
        <p:txBody>
          <a:bodyPr>
            <a:normAutofit fontScale="85000" lnSpcReduction="10000"/>
          </a:bodyPr>
          <a:lstStyle/>
          <a:p>
            <a:pPr marL="0" indent="0">
              <a:buNone/>
            </a:pPr>
            <a:r>
              <a:rPr lang="en-US" dirty="0"/>
              <a:t>The Community Reinforcement Approach and Family Training (CRAFT) intervention is a scientifically based intervention designed to help concerned significant others (CSOs) to engage treatment-refusing substance abusers into treatment. This intervention method was developed with the belief that since family members can, and do make important contribution in other areas of addiction treatment (i.e. family and couples therapy), the CSO can play a powerful role in helping to engage the substance user who is in denial to submit to treatment. In addition, it is often the substance user who reports that family pressure or influence is the reason sought treatment. Also, CSOs who attend the CRAFT program also benefit by becoming more independent and reducing their depression, anxiety and anger symptoms even if their loved one does not enter treatment.</a:t>
            </a:r>
            <a:br>
              <a:rPr lang="en-US" dirty="0"/>
            </a:br>
            <a:br>
              <a:rPr lang="en-US" dirty="0"/>
            </a:br>
            <a:r>
              <a:rPr lang="en-US" dirty="0"/>
              <a:t>CRAFT uses an overall positive approach and steers clear of any confrontation. CRAFT is a culturally sensitive program that works with the client's mores and beliefs to develop an appropriate treatment plan. The program emphasizes learning new skills to cope with old problems. Some of the components include how to stay safety, outlining the context in which substance abusing behavior occurs, teaching CSOs how to use positive reinforcers (rewards) and how to let the substance user suffer the natural consequences for their using behavior.</a:t>
            </a:r>
            <a:br>
              <a:rPr lang="en-US" dirty="0"/>
            </a:br>
            <a:br>
              <a:rPr lang="en-US" dirty="0"/>
            </a:br>
            <a:r>
              <a:rPr lang="en-US" dirty="0"/>
              <a:t>No one has better information about the substance user's behavior patterns than a close family member. CRAFT teaches the CSO how to use this information in a motivational way to increase the chance of the substance user entering treatment. CRAFT research has shown that almost 7 out of 10 people who use the program get their substance user to attend treatment. </a:t>
            </a:r>
          </a:p>
        </p:txBody>
      </p:sp>
    </p:spTree>
    <p:extLst>
      <p:ext uri="{BB962C8B-B14F-4D97-AF65-F5344CB8AC3E}">
        <p14:creationId xmlns:p14="http://schemas.microsoft.com/office/powerpoint/2010/main" val="1011521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1020D04-686F-4439-9372-43A7A44D0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24656" y="702155"/>
            <a:ext cx="6087835" cy="5156643"/>
          </a:xfrm>
        </p:spPr>
        <p:txBody>
          <a:bodyPr anchor="ctr">
            <a:normAutofit/>
          </a:bodyPr>
          <a:lstStyle/>
          <a:p>
            <a:pPr algn="ctr"/>
            <a:r>
              <a:rPr lang="en-US" sz="3600" dirty="0">
                <a:solidFill>
                  <a:schemeClr val="accent2"/>
                </a:solidFill>
              </a:rPr>
              <a:t>Definitions</a:t>
            </a:r>
          </a:p>
        </p:txBody>
      </p:sp>
      <p:sp>
        <p:nvSpPr>
          <p:cNvPr id="11" name="Rectangle 10">
            <a:extLst>
              <a:ext uri="{FF2B5EF4-FFF2-40B4-BE49-F238E27FC236}">
                <a16:creationId xmlns:a16="http://schemas.microsoft.com/office/drawing/2014/main" id="{53992722-5E74-42F6-80B5-4C831681B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0" y="457201"/>
            <a:ext cx="7363959"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0696D78C-56DF-4217-9CFC-A0C2AB2C7D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6731540" y="702156"/>
            <a:ext cx="5262664" cy="5971018"/>
          </a:xfrm>
        </p:spPr>
        <p:txBody>
          <a:bodyPr anchor="ctr">
            <a:normAutofit fontScale="92500" lnSpcReduction="20000"/>
          </a:bodyPr>
          <a:lstStyle/>
          <a:p>
            <a:endParaRPr lang="en-US" dirty="0"/>
          </a:p>
          <a:p>
            <a:r>
              <a:rPr lang="en-US" dirty="0">
                <a:solidFill>
                  <a:schemeClr val="tx1">
                    <a:lumMod val="65000"/>
                    <a:lumOff val="35000"/>
                  </a:schemeClr>
                </a:solidFill>
                <a:latin typeface="Gill Sans MT" panose="020B0502020104020203" pitchFamily="34" charset="0"/>
                <a:ea typeface="Segoe UI" panose="020B0502040204020203" pitchFamily="34" charset="0"/>
                <a:cs typeface="Times New Roman" panose="02020603050405020304" pitchFamily="18" charset="0"/>
              </a:rPr>
              <a:t>A substance use disorder, also known as a drug use disorder, is a condition in which the use of one or more substances leads to a clinically significant impairment or distress. Although the term substance can refer to any physical matter, 'substance' in this context is limited to psychoactive drugs. Addiction and dependence are components of a substance use disorder and addiction represents the most severe form of the disorder.</a:t>
            </a:r>
          </a:p>
          <a:p>
            <a:endParaRPr lang="en-US" dirty="0">
              <a:latin typeface="Gill Sans MT" panose="020B0502020104020203" pitchFamily="34" charset="0"/>
              <a:cs typeface="Arial" panose="020B0604020202020204" pitchFamily="34" charset="0"/>
            </a:endParaRPr>
          </a:p>
          <a:p>
            <a:r>
              <a:rPr lang="en-US" dirty="0">
                <a:latin typeface="Gill Sans MT" panose="020B0502020104020203" pitchFamily="34" charset="0"/>
                <a:cs typeface="Arial" panose="020B0604020202020204" pitchFamily="34" charset="0"/>
              </a:rPr>
              <a:t>The </a:t>
            </a:r>
            <a:r>
              <a:rPr lang="en-US" i="1" dirty="0">
                <a:latin typeface="Gill Sans MT" panose="020B0502020104020203" pitchFamily="34" charset="0"/>
                <a:cs typeface="Arial" panose="020B0604020202020204" pitchFamily="34" charset="0"/>
              </a:rPr>
              <a:t>Diagnostic and Statistical Manual of Mental Disorders</a:t>
            </a:r>
            <a:r>
              <a:rPr lang="en-US" dirty="0">
                <a:latin typeface="Gill Sans MT" panose="020B0502020104020203" pitchFamily="34" charset="0"/>
                <a:cs typeface="Arial" panose="020B0604020202020204" pitchFamily="34" charset="0"/>
              </a:rPr>
              <a:t>, Fifth Edition (DSM-5), no longer uses the terms substance abuse and substance dependence, rather it refers to substance use disorders, which are defined as mild, moderate, or severe to indicate the level of severity, which is determined by the number of diagnostic criteria met by an individual. Substance use disorders occur when the recurrent use of alcohol and/or drugs causes clinically and functionally significant impairment, such as health problems, disability, and failure to meet major responsibilities at work, school, or home. According to the DSM-5, a diagnosis of substance use disorder is based on evidence of impaired control, social impairment, risky use, and pharmacological criteria.</a:t>
            </a:r>
            <a:endParaRPr sz="2000" dirty="0">
              <a:solidFill>
                <a:schemeClr val="accent4"/>
              </a:solidFill>
              <a:latin typeface="Gill Sans MT" panose="020B0502020104020203" pitchFamily="34" charset="0"/>
              <a:cs typeface="Arial" panose="020B0604020202020204" pitchFamily="34" charset="0"/>
            </a:endParaRPr>
          </a:p>
        </p:txBody>
      </p:sp>
    </p:spTree>
    <p:extLst>
      <p:ext uri="{BB962C8B-B14F-4D97-AF65-F5344CB8AC3E}">
        <p14:creationId xmlns:p14="http://schemas.microsoft.com/office/powerpoint/2010/main" val="415515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018A306-443B-4844-9884-D3E2C3B37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3F430D2A-93AA-410C-B1BB-98FEA2990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9A0EF52A-1A39-47D8-AA03-47A1C47BE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96DE2E2-8696-47C1-8B42-A04B409BC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39171204-6A50-40E1-B631-84CEDFC93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11AE14F-1B7E-41E6-B579-2F71D13503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19" y="457200"/>
            <a:ext cx="9961047"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965278" y="668740"/>
            <a:ext cx="7574507" cy="3330055"/>
          </a:xfrm>
        </p:spPr>
        <p:txBody>
          <a:bodyPr vert="horz" lIns="91440" tIns="45720" rIns="91440" bIns="45720" rtlCol="0" anchor="t">
            <a:normAutofit/>
          </a:bodyPr>
          <a:lstStyle/>
          <a:p>
            <a:r>
              <a:rPr lang="en-US" sz="3600" dirty="0">
                <a:solidFill>
                  <a:srgbClr val="FFFFFF"/>
                </a:solidFill>
              </a:rPr>
              <a:t>SUBSTANCE USE </a:t>
            </a:r>
            <a:r>
              <a:rPr lang="en-US" sz="3600" dirty="0" err="1">
                <a:solidFill>
                  <a:srgbClr val="FFFFFF"/>
                </a:solidFill>
              </a:rPr>
              <a:t>DiSORDERS</a:t>
            </a:r>
            <a:endParaRPr lang="en-US" sz="3600" dirty="0">
              <a:solidFill>
                <a:srgbClr val="FFFFFF"/>
              </a:solidFill>
            </a:endParaRPr>
          </a:p>
        </p:txBody>
      </p:sp>
      <p:sp>
        <p:nvSpPr>
          <p:cNvPr id="21" name="Rectangle 20">
            <a:extLst>
              <a:ext uri="{FF2B5EF4-FFF2-40B4-BE49-F238E27FC236}">
                <a16:creationId xmlns:a16="http://schemas.microsoft.com/office/drawing/2014/main" id="{06C973F6-5187-412F-AACC-6E3FF8A6A1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752BB805-F7B7-4B80-A1C5-385D4DAF7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352" y="4244454"/>
            <a:ext cx="9961115"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1965278" y="4462818"/>
            <a:ext cx="7574507" cy="1640983"/>
          </a:xfrm>
        </p:spPr>
        <p:txBody>
          <a:bodyPr vert="horz" lIns="91440" tIns="45720" rIns="91440" bIns="45720" rtlCol="0" anchor="t">
            <a:normAutofit/>
          </a:bodyPr>
          <a:lstStyle/>
          <a:p>
            <a:pPr marL="0" indent="0">
              <a:lnSpc>
                <a:spcPct val="90000"/>
              </a:lnSpc>
              <a:buNone/>
            </a:pPr>
            <a:r>
              <a:rPr lang="en-US" sz="3200" dirty="0"/>
              <a:t>The following is a list of the most common substance use disorders in the United States.</a:t>
            </a:r>
            <a:endParaRPr lang="en-US" sz="3200" cap="all" dirty="0">
              <a:solidFill>
                <a:srgbClr val="3D3D3D"/>
              </a:solidFill>
            </a:endParaRPr>
          </a:p>
        </p:txBody>
      </p:sp>
    </p:spTree>
    <p:extLst>
      <p:ext uri="{BB962C8B-B14F-4D97-AF65-F5344CB8AC3E}">
        <p14:creationId xmlns:p14="http://schemas.microsoft.com/office/powerpoint/2010/main" val="2353423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018A306-443B-4844-9884-D3E2C3B37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3F430D2A-93AA-410C-B1BB-98FEA2990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9A0EF52A-1A39-47D8-AA03-47A1C47BE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96DE2E2-8696-47C1-8B42-A04B409BC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39171204-6A50-40E1-B631-84CEDFC93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11AE14F-1B7E-41E6-B579-2F71D13503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19" y="457200"/>
            <a:ext cx="9961047"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965278" y="453643"/>
            <a:ext cx="7574507" cy="3681629"/>
          </a:xfrm>
        </p:spPr>
        <p:txBody>
          <a:bodyPr vert="horz" lIns="91440" tIns="45720" rIns="91440" bIns="45720" rtlCol="0" anchor="t">
            <a:noAutofit/>
          </a:bodyPr>
          <a:lstStyle/>
          <a:p>
            <a:r>
              <a:rPr lang="en-US" sz="2000" b="1" dirty="0"/>
              <a:t>Alcohol Use Disorder (AUD)</a:t>
            </a:r>
            <a:br>
              <a:rPr lang="en-US" sz="2000" b="1" dirty="0"/>
            </a:br>
            <a:br>
              <a:rPr lang="en-US" sz="2000" b="1" dirty="0"/>
            </a:br>
            <a:r>
              <a:rPr lang="en-US" sz="2000" b="1" dirty="0"/>
              <a:t>Tobacco Use Disorder</a:t>
            </a:r>
            <a:br>
              <a:rPr lang="en-US" sz="2000" b="1" dirty="0"/>
            </a:br>
            <a:br>
              <a:rPr lang="en-US" sz="2000" b="1" dirty="0"/>
            </a:br>
            <a:r>
              <a:rPr lang="en-US" sz="2000" b="1" dirty="0"/>
              <a:t>Cannabis Use Disorder</a:t>
            </a:r>
            <a:br>
              <a:rPr lang="en-US" sz="2000" b="1" dirty="0"/>
            </a:br>
            <a:br>
              <a:rPr lang="en-US" sz="2000" b="1" dirty="0"/>
            </a:br>
            <a:r>
              <a:rPr lang="en-US" sz="2000" b="1" dirty="0"/>
              <a:t>Stimulant Use Disorder</a:t>
            </a:r>
            <a:br>
              <a:rPr lang="en-US" sz="2000" b="1" dirty="0"/>
            </a:br>
            <a:br>
              <a:rPr lang="en-US" sz="2000" b="1" dirty="0"/>
            </a:br>
            <a:r>
              <a:rPr lang="en-US" sz="2000" b="1" dirty="0"/>
              <a:t>Hallucinogen Use Disorder</a:t>
            </a:r>
            <a:br>
              <a:rPr lang="en-US" sz="2400" b="1" dirty="0"/>
            </a:br>
            <a:br>
              <a:rPr lang="en-US" sz="2400" b="1" dirty="0"/>
            </a:br>
            <a:r>
              <a:rPr lang="en-US" sz="2000" b="1" dirty="0"/>
              <a:t>Opioid Use Disorder</a:t>
            </a:r>
            <a:br>
              <a:rPr lang="en-US" sz="2400" b="1" dirty="0"/>
            </a:br>
            <a:endParaRPr lang="en-US" sz="2400" dirty="0">
              <a:solidFill>
                <a:srgbClr val="FFFFFF"/>
              </a:solidFill>
            </a:endParaRPr>
          </a:p>
        </p:txBody>
      </p:sp>
      <p:sp>
        <p:nvSpPr>
          <p:cNvPr id="21" name="Rectangle 20">
            <a:extLst>
              <a:ext uri="{FF2B5EF4-FFF2-40B4-BE49-F238E27FC236}">
                <a16:creationId xmlns:a16="http://schemas.microsoft.com/office/drawing/2014/main" id="{06C973F6-5187-412F-AACC-6E3FF8A6A1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752BB805-F7B7-4B80-A1C5-385D4DAF7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352" y="4244454"/>
            <a:ext cx="9961115"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1965278" y="4462818"/>
            <a:ext cx="9645531" cy="1640983"/>
          </a:xfrm>
        </p:spPr>
        <p:txBody>
          <a:bodyPr vert="horz" lIns="91440" tIns="45720" rIns="91440" bIns="45720" rtlCol="0" anchor="t">
            <a:normAutofit/>
          </a:bodyPr>
          <a:lstStyle/>
          <a:p>
            <a:pPr marL="0" indent="0">
              <a:lnSpc>
                <a:spcPct val="90000"/>
              </a:lnSpc>
              <a:buNone/>
            </a:pPr>
            <a:r>
              <a:rPr lang="en-US" sz="2000" dirty="0"/>
              <a:t>Catching things early can be a blessing.  The importance of catching things early is especially true when it comes to our health: an ounce of prevention is worth a pound of cure. Prevention is a familiar concept when we talk about diabetes, heart health, or preventing injuries. It is a central strategy when talking about preventing consequences of substance abuse and lowering addiction or substance use disorder rates. </a:t>
            </a:r>
            <a:endParaRPr lang="en-US" sz="2000" cap="all" dirty="0">
              <a:solidFill>
                <a:srgbClr val="3D3D3D"/>
              </a:solidFill>
            </a:endParaRPr>
          </a:p>
          <a:p>
            <a:pPr marL="0" indent="0">
              <a:lnSpc>
                <a:spcPct val="90000"/>
              </a:lnSpc>
              <a:buNone/>
            </a:pPr>
            <a:endParaRPr lang="en-US" dirty="0"/>
          </a:p>
          <a:p>
            <a:pPr marL="0" indent="0">
              <a:lnSpc>
                <a:spcPct val="90000"/>
              </a:lnSpc>
              <a:buNone/>
            </a:pPr>
            <a:endParaRPr lang="en-US" sz="3600" cap="all" dirty="0">
              <a:solidFill>
                <a:srgbClr val="3D3D3D"/>
              </a:solidFill>
            </a:endParaRPr>
          </a:p>
        </p:txBody>
      </p:sp>
    </p:spTree>
    <p:extLst>
      <p:ext uri="{BB962C8B-B14F-4D97-AF65-F5344CB8AC3E}">
        <p14:creationId xmlns:p14="http://schemas.microsoft.com/office/powerpoint/2010/main" val="3742293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9B0726-CA31-41C5-8F73-440341BBE9BE}"/>
              </a:ext>
            </a:extLst>
          </p:cNvPr>
          <p:cNvSpPr/>
          <p:nvPr/>
        </p:nvSpPr>
        <p:spPr>
          <a:xfrm>
            <a:off x="1956880" y="1166842"/>
            <a:ext cx="8278239" cy="4524315"/>
          </a:xfrm>
          <a:prstGeom prst="rect">
            <a:avLst/>
          </a:prstGeom>
        </p:spPr>
        <p:txBody>
          <a:bodyPr wrap="square">
            <a:spAutoFit/>
          </a:bodyPr>
          <a:lstStyle/>
          <a:p>
            <a:r>
              <a:rPr lang="en-US" sz="3200" dirty="0"/>
              <a:t>No matter the denomination, the foundation, or the theology, the church should always be a place where people feel love and acceptance.  It does not matter how the person may dress or look or what their background is, the church has a responsibility to accept everyone with open arms.  This is especially true for those who are battling addictions and working their way towards recovery.</a:t>
            </a:r>
          </a:p>
        </p:txBody>
      </p:sp>
    </p:spTree>
    <p:extLst>
      <p:ext uri="{BB962C8B-B14F-4D97-AF65-F5344CB8AC3E}">
        <p14:creationId xmlns:p14="http://schemas.microsoft.com/office/powerpoint/2010/main" val="384392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018A306-443B-4844-9884-D3E2C3B37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3F430D2A-93AA-410C-B1BB-98FEA2990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9A0EF52A-1A39-47D8-AA03-47A1C47BE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96DE2E2-8696-47C1-8B42-A04B409BC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39171204-6A50-40E1-B631-84CEDFC93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11AE14F-1B7E-41E6-B579-2F71D13503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19" y="457200"/>
            <a:ext cx="9961047"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965278" y="668740"/>
            <a:ext cx="7574507" cy="3330055"/>
          </a:xfrm>
        </p:spPr>
        <p:txBody>
          <a:bodyPr vert="horz" lIns="91440" tIns="45720" rIns="91440" bIns="45720" rtlCol="0" anchor="t">
            <a:normAutofit/>
          </a:bodyPr>
          <a:lstStyle/>
          <a:p>
            <a:r>
              <a:rPr lang="en-US" sz="3600" dirty="0">
                <a:solidFill>
                  <a:srgbClr val="FFFFFF"/>
                </a:solidFill>
              </a:rPr>
              <a:t>Educate &amp; Train </a:t>
            </a:r>
          </a:p>
        </p:txBody>
      </p:sp>
      <p:sp>
        <p:nvSpPr>
          <p:cNvPr id="21" name="Rectangle 20">
            <a:extLst>
              <a:ext uri="{FF2B5EF4-FFF2-40B4-BE49-F238E27FC236}">
                <a16:creationId xmlns:a16="http://schemas.microsoft.com/office/drawing/2014/main" id="{06C973F6-5187-412F-AACC-6E3FF8A6A1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752BB805-F7B7-4B80-A1C5-385D4DAF7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352" y="4244454"/>
            <a:ext cx="9961115"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1965278" y="4346812"/>
            <a:ext cx="9484177" cy="1970123"/>
          </a:xfrm>
        </p:spPr>
        <p:txBody>
          <a:bodyPr vert="horz" lIns="91440" tIns="45720" rIns="91440" bIns="45720" rtlCol="0" anchor="t">
            <a:noAutofit/>
          </a:bodyPr>
          <a:lstStyle/>
          <a:p>
            <a:pPr marL="0" indent="0">
              <a:lnSpc>
                <a:spcPct val="90000"/>
              </a:lnSpc>
              <a:buNone/>
            </a:pPr>
            <a:r>
              <a:rPr lang="en-US" sz="2000" dirty="0"/>
              <a:t>Prevention strategies have changed over the years.  Prevention is a community effort, for all ages, and prevention is not just one strategy fixed in time, but changes according to community needs.  A focus on prevention will save lives, save families and friends, and save communities.  It is never too late to start. We hope and pray that 2018 will be the year that you join a prevention effort in your community</a:t>
            </a:r>
          </a:p>
          <a:p>
            <a:pPr marL="0" indent="0">
              <a:lnSpc>
                <a:spcPct val="90000"/>
              </a:lnSpc>
              <a:buNone/>
            </a:pPr>
            <a:endParaRPr lang="en-US" sz="2000" cap="all" dirty="0">
              <a:solidFill>
                <a:srgbClr val="3D3D3D"/>
              </a:solidFill>
            </a:endParaRPr>
          </a:p>
        </p:txBody>
      </p:sp>
    </p:spTree>
    <p:extLst>
      <p:ext uri="{BB962C8B-B14F-4D97-AF65-F5344CB8AC3E}">
        <p14:creationId xmlns:p14="http://schemas.microsoft.com/office/powerpoint/2010/main" val="1966704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1020D04-686F-4439-9372-43A7A44D0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24656" y="702155"/>
            <a:ext cx="6087835" cy="5156643"/>
          </a:xfrm>
        </p:spPr>
        <p:txBody>
          <a:bodyPr anchor="ctr">
            <a:normAutofit/>
          </a:bodyPr>
          <a:lstStyle/>
          <a:p>
            <a:pPr algn="ctr"/>
            <a:r>
              <a:rPr lang="en-US" sz="3600" dirty="0">
                <a:solidFill>
                  <a:schemeClr val="accent2"/>
                </a:solidFill>
              </a:rPr>
              <a:t>Training For Church Leaders, Ministry Leaders, and Congregation</a:t>
            </a:r>
          </a:p>
        </p:txBody>
      </p:sp>
      <p:sp>
        <p:nvSpPr>
          <p:cNvPr id="11" name="Rectangle 10">
            <a:extLst>
              <a:ext uri="{FF2B5EF4-FFF2-40B4-BE49-F238E27FC236}">
                <a16:creationId xmlns:a16="http://schemas.microsoft.com/office/drawing/2014/main" id="{53992722-5E74-42F6-80B5-4C831681B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0" y="457201"/>
            <a:ext cx="7363959"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0696D78C-56DF-4217-9CFC-A0C2AB2C7D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8042147" y="702156"/>
            <a:ext cx="3568660" cy="5156642"/>
          </a:xfrm>
        </p:spPr>
        <p:txBody>
          <a:bodyPr anchor="ctr">
            <a:normAutofit fontScale="85000" lnSpcReduction="10000"/>
          </a:bodyPr>
          <a:lstStyle/>
          <a:p>
            <a:pPr fontAlgn="base"/>
            <a:r>
              <a:rPr lang="en-US" dirty="0"/>
              <a:t>Educate Church’s leaders and congregation about skyrocketing drug abuse problem. Provide resources to help them understand the most dangerous and abused drugs in their communities.</a:t>
            </a:r>
          </a:p>
          <a:p>
            <a:pPr fontAlgn="base"/>
            <a:r>
              <a:rPr lang="en-US" dirty="0"/>
              <a:t>Teach leaders and church members how to recognize the symptoms of drug abuse, especially prescription painkiller, heroin and meth abuse. Encourage them to report possible drug abusers to specific church leaders who can help them. (See sidebar: Recognizing the Physical and Behavioral Symptoms of Substance Abuse)</a:t>
            </a:r>
          </a:p>
          <a:p>
            <a:pPr fontAlgn="base"/>
            <a:r>
              <a:rPr lang="en-US" dirty="0"/>
              <a:t>Train church leadership, teachers and others how to respond to an emergency overdose situation (NARCAN training and contact first responders, and coalition building).</a:t>
            </a:r>
          </a:p>
          <a:p>
            <a:endParaRPr sz="2000" dirty="0">
              <a:solidFill>
                <a:schemeClr val="accent4"/>
              </a:solidFill>
            </a:endParaRPr>
          </a:p>
        </p:txBody>
      </p:sp>
    </p:spTree>
    <p:extLst>
      <p:ext uri="{BB962C8B-B14F-4D97-AF65-F5344CB8AC3E}">
        <p14:creationId xmlns:p14="http://schemas.microsoft.com/office/powerpoint/2010/main" val="982292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1192" y="1507414"/>
            <a:ext cx="5120255" cy="3903332"/>
          </a:xfrm>
        </p:spPr>
        <p:txBody>
          <a:bodyPr anchor="t">
            <a:normAutofit/>
          </a:bodyPr>
          <a:lstStyle/>
          <a:p>
            <a:r>
              <a:rPr lang="en-US" sz="4000" dirty="0">
                <a:solidFill>
                  <a:schemeClr val="accent2"/>
                </a:solidFill>
              </a:rPr>
              <a:t>Resources and Events</a:t>
            </a:r>
          </a:p>
        </p:txBody>
      </p:sp>
      <p:sp>
        <p:nvSpPr>
          <p:cNvPr id="11" name="Rectangle 10">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5623560" cy="949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1416" y="457200"/>
            <a:ext cx="562356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6151416" y="885217"/>
            <a:ext cx="5459392" cy="5424142"/>
          </a:xfrm>
          <a:ln w="57150">
            <a:noFill/>
          </a:ln>
        </p:spPr>
        <p:txBody>
          <a:bodyPr anchor="t">
            <a:normAutofit fontScale="77500" lnSpcReduction="20000"/>
          </a:bodyPr>
          <a:lstStyle/>
          <a:p>
            <a:pPr fontAlgn="base"/>
            <a:r>
              <a:rPr lang="en-US" sz="2300" dirty="0"/>
              <a:t>Keep a current list of emergency phone numbers, drug abuse counselors and treatment agencies located in your area. These resources will enable you to know who to contact if a drug abuse crisis arises. (See sidebar: Helpful Resources/area specific)</a:t>
            </a:r>
          </a:p>
          <a:p>
            <a:pPr fontAlgn="base"/>
            <a:r>
              <a:rPr lang="en-US" sz="2300" dirty="0"/>
              <a:t>Work together with agencies and counselors in your community to help combat drug abuse problems.</a:t>
            </a:r>
          </a:p>
          <a:p>
            <a:pPr fontAlgn="base"/>
            <a:r>
              <a:rPr lang="en-US" sz="2300" dirty="0"/>
              <a:t>Plan church events/programs and classes/seminars for your youth and parents that expose the dangers of opioid prescription drugs, heroin, and meth. Offer insights into understanding the dependencies, addictions and consequences that result from their abuse.</a:t>
            </a:r>
          </a:p>
          <a:p>
            <a:pPr fontAlgn="base"/>
            <a:r>
              <a:rPr lang="en-US" sz="2300" dirty="0"/>
              <a:t>Preach about the dangers of drug abuse from the pulpit. Promote SBC Sunday emphases, such as Substance Abuse Prevention Sunday.  Invite guest speakers to give information, former abusers to give testimonies, etc.</a:t>
            </a:r>
          </a:p>
          <a:p>
            <a:pPr fontAlgn="base"/>
            <a:r>
              <a:rPr lang="en-US" sz="2300" dirty="0"/>
              <a:t>Respond immediately to any and all drug abuses in your church and community. Put abusers in touch with professionals who can help them.</a:t>
            </a:r>
            <a:r>
              <a:rPr lang="en-US" dirty="0"/>
              <a:t> </a:t>
            </a:r>
          </a:p>
          <a:p>
            <a:endParaRPr sz="2000" dirty="0"/>
          </a:p>
        </p:txBody>
      </p:sp>
    </p:spTree>
    <p:extLst>
      <p:ext uri="{BB962C8B-B14F-4D97-AF65-F5344CB8AC3E}">
        <p14:creationId xmlns:p14="http://schemas.microsoft.com/office/powerpoint/2010/main" val="10844651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6F6E-B1D7-4549-92C6-8A09B6D44CBF}"/>
              </a:ext>
            </a:extLst>
          </p:cNvPr>
          <p:cNvSpPr>
            <a:spLocks noGrp="1"/>
          </p:cNvSpPr>
          <p:nvPr>
            <p:ph type="title"/>
          </p:nvPr>
        </p:nvSpPr>
        <p:spPr>
          <a:xfrm>
            <a:off x="474187" y="741066"/>
            <a:ext cx="11029616" cy="1013800"/>
          </a:xfrm>
        </p:spPr>
        <p:txBody>
          <a:bodyPr/>
          <a:lstStyle/>
          <a:p>
            <a:r>
              <a:rPr lang="en-US" i="1" dirty="0">
                <a:solidFill>
                  <a:schemeClr val="accent2"/>
                </a:solidFill>
              </a:rPr>
              <a:t>Advocacy</a:t>
            </a:r>
          </a:p>
        </p:txBody>
      </p:sp>
      <p:sp>
        <p:nvSpPr>
          <p:cNvPr id="3" name="Content Placeholder 2">
            <a:extLst>
              <a:ext uri="{FF2B5EF4-FFF2-40B4-BE49-F238E27FC236}">
                <a16:creationId xmlns:a16="http://schemas.microsoft.com/office/drawing/2014/main" id="{6B057478-3563-4BEB-8A9A-8750DF72E002}"/>
              </a:ext>
            </a:extLst>
          </p:cNvPr>
          <p:cNvSpPr>
            <a:spLocks noGrp="1"/>
          </p:cNvSpPr>
          <p:nvPr>
            <p:ph idx="1"/>
          </p:nvPr>
        </p:nvSpPr>
        <p:spPr>
          <a:xfrm>
            <a:off x="396367" y="1478604"/>
            <a:ext cx="11029615" cy="6517532"/>
          </a:xfrm>
        </p:spPr>
        <p:txBody>
          <a:bodyPr>
            <a:normAutofit/>
          </a:bodyPr>
          <a:lstStyle/>
          <a:p>
            <a:pPr lvl="0" fontAlgn="base"/>
            <a:r>
              <a:rPr lang="en-US" dirty="0"/>
              <a:t>Provide information/resources to your community.</a:t>
            </a:r>
          </a:p>
          <a:p>
            <a:pPr lvl="0" fontAlgn="base"/>
            <a:r>
              <a:rPr lang="en-US" dirty="0"/>
              <a:t>Hold training events and presentations.</a:t>
            </a:r>
          </a:p>
          <a:p>
            <a:pPr lvl="0" fontAlgn="base"/>
            <a:r>
              <a:rPr lang="en-US" dirty="0"/>
              <a:t>Place announcements with prevention tips in local venues.</a:t>
            </a:r>
          </a:p>
          <a:p>
            <a:pPr lvl="0" fontAlgn="base"/>
            <a:r>
              <a:rPr lang="en-US" dirty="0"/>
              <a:t>Start a Students Against Destructive Decisions Chapter (SADD) or Youth Board.</a:t>
            </a:r>
          </a:p>
          <a:p>
            <a:pPr lvl="0" fontAlgn="base"/>
            <a:r>
              <a:rPr lang="en-US" dirty="0"/>
              <a:t>Advocate for policy to support prevention efforts.</a:t>
            </a:r>
          </a:p>
          <a:p>
            <a:pPr lvl="0" fontAlgn="base"/>
            <a:r>
              <a:rPr lang="en-US" dirty="0"/>
              <a:t>Contact local prevention coalitions and volunteer.</a:t>
            </a:r>
          </a:p>
          <a:p>
            <a:pPr lvl="0" fontAlgn="base"/>
            <a:r>
              <a:rPr lang="en-US" dirty="0"/>
              <a:t>Receive advice, assistance, training, and participation from area hospitals, treatment professionals, and recovery professionals.</a:t>
            </a:r>
          </a:p>
          <a:p>
            <a:pPr lvl="0" fontAlgn="base"/>
            <a:r>
              <a:rPr lang="en-US" dirty="0"/>
              <a:t>Sponsor Alcohol Anonymous and Narcotics Anonymous chapter meetings at the Church</a:t>
            </a:r>
          </a:p>
          <a:p>
            <a:pPr lvl="0" fontAlgn="base"/>
            <a:endParaRPr lang="en-US" dirty="0"/>
          </a:p>
          <a:p>
            <a:endParaRPr lang="en-US" dirty="0"/>
          </a:p>
        </p:txBody>
      </p:sp>
    </p:spTree>
    <p:extLst>
      <p:ext uri="{BB962C8B-B14F-4D97-AF65-F5344CB8AC3E}">
        <p14:creationId xmlns:p14="http://schemas.microsoft.com/office/powerpoint/2010/main" val="148063946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1516</Words>
  <Application>Microsoft Office PowerPoint</Application>
  <PresentationFormat>Widescreen</PresentationFormat>
  <Paragraphs>114</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Gill Sans MT</vt:lpstr>
      <vt:lpstr>Wingdings 2</vt:lpstr>
      <vt:lpstr>Dividend</vt:lpstr>
      <vt:lpstr>Response to Substance use disorder</vt:lpstr>
      <vt:lpstr>Definitions</vt:lpstr>
      <vt:lpstr>SUBSTANCE USE DiSORDERS</vt:lpstr>
      <vt:lpstr>Alcohol Use Disorder (AUD)  Tobacco Use Disorder  Cannabis Use Disorder  Stimulant Use Disorder  Hallucinogen Use Disorder  Opioid Use Disorder </vt:lpstr>
      <vt:lpstr>PowerPoint Presentation</vt:lpstr>
      <vt:lpstr>Educate &amp; Train </vt:lpstr>
      <vt:lpstr>Training For Church Leaders, Ministry Leaders, and Congregation</vt:lpstr>
      <vt:lpstr>Resources and Events</vt:lpstr>
      <vt:lpstr>Advocacy</vt:lpstr>
      <vt:lpstr>                                                                               Faith Communities can “Do Something”  </vt:lpstr>
      <vt:lpstr>Understanding Prevention</vt:lpstr>
      <vt:lpstr>Understanding Prevention</vt:lpstr>
      <vt:lpstr>How To Begin</vt:lpstr>
      <vt:lpstr>TooLS</vt:lpstr>
      <vt:lpstr>Recovery Coaching</vt:lpstr>
      <vt:lpstr>The Community Reinforcement Approach and Family Training (CRAFT)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your outline to get started</dc:title>
  <dc:creator>Karl Colder</dc:creator>
  <cp:lastModifiedBy>Karl Colder</cp:lastModifiedBy>
  <cp:revision>28</cp:revision>
  <dcterms:created xsi:type="dcterms:W3CDTF">2018-09-08T00:46:08Z</dcterms:created>
  <dcterms:modified xsi:type="dcterms:W3CDTF">2019-05-10T12:04:20Z</dcterms:modified>
</cp:coreProperties>
</file>