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301" r:id="rId3"/>
    <p:sldId id="262" r:id="rId4"/>
    <p:sldId id="294" r:id="rId5"/>
    <p:sldId id="302" r:id="rId6"/>
    <p:sldId id="265" r:id="rId7"/>
    <p:sldId id="266" r:id="rId8"/>
    <p:sldId id="264" r:id="rId9"/>
    <p:sldId id="268" r:id="rId10"/>
    <p:sldId id="267" r:id="rId11"/>
    <p:sldId id="269" r:id="rId12"/>
    <p:sldId id="270" r:id="rId13"/>
    <p:sldId id="273" r:id="rId14"/>
    <p:sldId id="274" r:id="rId15"/>
    <p:sldId id="272" r:id="rId16"/>
    <p:sldId id="271" r:id="rId17"/>
    <p:sldId id="291" r:id="rId18"/>
    <p:sldId id="276" r:id="rId19"/>
    <p:sldId id="277" r:id="rId20"/>
    <p:sldId id="282" r:id="rId21"/>
    <p:sldId id="292" r:id="rId22"/>
    <p:sldId id="283" r:id="rId23"/>
    <p:sldId id="285" r:id="rId24"/>
    <p:sldId id="287" r:id="rId25"/>
    <p:sldId id="286" r:id="rId26"/>
    <p:sldId id="288" r:id="rId27"/>
    <p:sldId id="298" r:id="rId28"/>
    <p:sldId id="29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67" d="100"/>
          <a:sy n="67" d="100"/>
        </p:scale>
        <p:origin x="126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C831F-672F-4DB6-9E4C-DED7CD22A31D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7E367-6207-49F3-AF90-4E9F43333C7E}">
      <dgm:prSet phldrT="[Text]"/>
      <dgm:spPr/>
      <dgm:t>
        <a:bodyPr/>
        <a:lstStyle/>
        <a:p>
          <a:r>
            <a:rPr lang="en-US" b="1" dirty="0"/>
            <a:t>Community </a:t>
          </a:r>
        </a:p>
        <a:p>
          <a:r>
            <a:rPr lang="en-US" b="1" dirty="0"/>
            <a:t>(Outreach, Education &amp; Prevention)</a:t>
          </a:r>
          <a:endParaRPr lang="en-US" dirty="0"/>
        </a:p>
      </dgm:t>
    </dgm:pt>
    <dgm:pt modelId="{36056AA1-91BF-45A2-9A9E-B29BD25B722D}" type="parTrans" cxnId="{555EFA3B-6E8B-4762-A0C3-E288110166AC}">
      <dgm:prSet/>
      <dgm:spPr/>
      <dgm:t>
        <a:bodyPr/>
        <a:lstStyle/>
        <a:p>
          <a:endParaRPr lang="en-US"/>
        </a:p>
      </dgm:t>
    </dgm:pt>
    <dgm:pt modelId="{CE22E7B6-8EF3-4C18-B0E6-DC7F31566318}" type="sibTrans" cxnId="{555EFA3B-6E8B-4762-A0C3-E288110166AC}">
      <dgm:prSet/>
      <dgm:spPr/>
      <dgm:t>
        <a:bodyPr/>
        <a:lstStyle/>
        <a:p>
          <a:endParaRPr lang="en-US"/>
        </a:p>
      </dgm:t>
    </dgm:pt>
    <dgm:pt modelId="{131B029E-296D-47F5-AD0D-BC5257E13ACD}">
      <dgm:prSet phldrT="[Text]"/>
      <dgm:spPr/>
      <dgm:t>
        <a:bodyPr/>
        <a:lstStyle/>
        <a:p>
          <a:r>
            <a:rPr lang="en-US" b="1" dirty="0"/>
            <a:t>Diversion / Regulatory</a:t>
          </a:r>
          <a:endParaRPr lang="en-US" dirty="0"/>
        </a:p>
      </dgm:t>
    </dgm:pt>
    <dgm:pt modelId="{8C0839C7-BFDD-435E-BC32-2AC98B235E9D}" type="parTrans" cxnId="{4093849A-4DD8-4D09-B0D7-9E061E3D635D}">
      <dgm:prSet/>
      <dgm:spPr/>
      <dgm:t>
        <a:bodyPr/>
        <a:lstStyle/>
        <a:p>
          <a:endParaRPr lang="en-US"/>
        </a:p>
      </dgm:t>
    </dgm:pt>
    <dgm:pt modelId="{F17AB6FF-245A-45DE-85DC-D19C9A95406E}" type="sibTrans" cxnId="{4093849A-4DD8-4D09-B0D7-9E061E3D635D}">
      <dgm:prSet/>
      <dgm:spPr/>
      <dgm:t>
        <a:bodyPr/>
        <a:lstStyle/>
        <a:p>
          <a:endParaRPr lang="en-US"/>
        </a:p>
      </dgm:t>
    </dgm:pt>
    <dgm:pt modelId="{0F1EADA4-AC04-4A8F-BCCE-34B880E1832C}">
      <dgm:prSet phldrT="[Text]"/>
      <dgm:spPr/>
      <dgm:t>
        <a:bodyPr/>
        <a:lstStyle/>
        <a:p>
          <a:r>
            <a:rPr lang="en-US" b="1" dirty="0"/>
            <a:t>Enforcement</a:t>
          </a:r>
        </a:p>
        <a:p>
          <a:r>
            <a:rPr lang="en-US" b="1" dirty="0"/>
            <a:t>(Local, State &amp; Federal)</a:t>
          </a:r>
          <a:endParaRPr lang="en-US" dirty="0"/>
        </a:p>
      </dgm:t>
    </dgm:pt>
    <dgm:pt modelId="{686B0784-BE3B-466C-B301-DED355479C32}" type="parTrans" cxnId="{D88F4C15-258F-4237-A4FB-3A7D3FBF775A}">
      <dgm:prSet/>
      <dgm:spPr/>
      <dgm:t>
        <a:bodyPr/>
        <a:lstStyle/>
        <a:p>
          <a:endParaRPr lang="en-US"/>
        </a:p>
      </dgm:t>
    </dgm:pt>
    <dgm:pt modelId="{7B5C702C-40AE-4248-96B5-F721898098B8}" type="sibTrans" cxnId="{D88F4C15-258F-4237-A4FB-3A7D3FBF775A}">
      <dgm:prSet/>
      <dgm:spPr/>
      <dgm:t>
        <a:bodyPr/>
        <a:lstStyle/>
        <a:p>
          <a:endParaRPr lang="en-US"/>
        </a:p>
      </dgm:t>
    </dgm:pt>
    <dgm:pt modelId="{0B769DF9-3D6E-4222-B9E0-5A4C07556342}" type="pres">
      <dgm:prSet presAssocID="{C78C831F-672F-4DB6-9E4C-DED7CD22A31D}" presName="Name0" presStyleCnt="0">
        <dgm:presLayoutVars>
          <dgm:dir/>
          <dgm:resizeHandles val="exact"/>
        </dgm:presLayoutVars>
      </dgm:prSet>
      <dgm:spPr/>
    </dgm:pt>
    <dgm:pt modelId="{A6EDFB24-CCC0-4997-87AB-6F0B1D6F6085}" type="pres">
      <dgm:prSet presAssocID="{C78C831F-672F-4DB6-9E4C-DED7CD22A31D}" presName="cycle" presStyleCnt="0"/>
      <dgm:spPr/>
    </dgm:pt>
    <dgm:pt modelId="{D95E5942-2728-43B4-94CF-F43D41949276}" type="pres">
      <dgm:prSet presAssocID="{1357E367-6207-49F3-AF90-4E9F43333C7E}" presName="nodeFirstNode" presStyleLbl="node1" presStyleIdx="0" presStyleCnt="3" custScaleX="59319" custScaleY="51962">
        <dgm:presLayoutVars>
          <dgm:bulletEnabled val="1"/>
        </dgm:presLayoutVars>
      </dgm:prSet>
      <dgm:spPr/>
    </dgm:pt>
    <dgm:pt modelId="{8618C412-4844-4521-B37B-7BEA8BEDD2E2}" type="pres">
      <dgm:prSet presAssocID="{CE22E7B6-8EF3-4C18-B0E6-DC7F31566318}" presName="sibTransFirstNode" presStyleLbl="bgShp" presStyleIdx="0" presStyleCnt="1" custLinFactNeighborX="-255" custLinFactNeighborY="-1489"/>
      <dgm:spPr/>
    </dgm:pt>
    <dgm:pt modelId="{CFE32D28-9B9A-4B96-97C5-316A953228BC}" type="pres">
      <dgm:prSet presAssocID="{131B029E-296D-47F5-AD0D-BC5257E13ACD}" presName="nodeFollowingNodes" presStyleLbl="node1" presStyleIdx="1" presStyleCnt="3" custScaleX="59246" custScaleY="45082">
        <dgm:presLayoutVars>
          <dgm:bulletEnabled val="1"/>
        </dgm:presLayoutVars>
      </dgm:prSet>
      <dgm:spPr/>
    </dgm:pt>
    <dgm:pt modelId="{2FF43E21-ECBB-455D-8181-05BE342B671D}" type="pres">
      <dgm:prSet presAssocID="{0F1EADA4-AC04-4A8F-BCCE-34B880E1832C}" presName="nodeFollowingNodes" presStyleLbl="node1" presStyleIdx="2" presStyleCnt="3" custScaleX="65263" custScaleY="45082">
        <dgm:presLayoutVars>
          <dgm:bulletEnabled val="1"/>
        </dgm:presLayoutVars>
      </dgm:prSet>
      <dgm:spPr/>
    </dgm:pt>
  </dgm:ptLst>
  <dgm:cxnLst>
    <dgm:cxn modelId="{D88F4C15-258F-4237-A4FB-3A7D3FBF775A}" srcId="{C78C831F-672F-4DB6-9E4C-DED7CD22A31D}" destId="{0F1EADA4-AC04-4A8F-BCCE-34B880E1832C}" srcOrd="2" destOrd="0" parTransId="{686B0784-BE3B-466C-B301-DED355479C32}" sibTransId="{7B5C702C-40AE-4248-96B5-F721898098B8}"/>
    <dgm:cxn modelId="{C4E9FC20-AAEC-44EA-8E3A-B2B1D27168AF}" type="presOf" srcId="{1357E367-6207-49F3-AF90-4E9F43333C7E}" destId="{D95E5942-2728-43B4-94CF-F43D41949276}" srcOrd="0" destOrd="0" presId="urn:microsoft.com/office/officeart/2005/8/layout/cycle3"/>
    <dgm:cxn modelId="{555EFA3B-6E8B-4762-A0C3-E288110166AC}" srcId="{C78C831F-672F-4DB6-9E4C-DED7CD22A31D}" destId="{1357E367-6207-49F3-AF90-4E9F43333C7E}" srcOrd="0" destOrd="0" parTransId="{36056AA1-91BF-45A2-9A9E-B29BD25B722D}" sibTransId="{CE22E7B6-8EF3-4C18-B0E6-DC7F31566318}"/>
    <dgm:cxn modelId="{B99F967A-DB1F-4538-835A-E597ED3A2514}" type="presOf" srcId="{CE22E7B6-8EF3-4C18-B0E6-DC7F31566318}" destId="{8618C412-4844-4521-B37B-7BEA8BEDD2E2}" srcOrd="0" destOrd="0" presId="urn:microsoft.com/office/officeart/2005/8/layout/cycle3"/>
    <dgm:cxn modelId="{ED9F418E-A7D1-4A94-81EC-55208F04976E}" type="presOf" srcId="{0F1EADA4-AC04-4A8F-BCCE-34B880E1832C}" destId="{2FF43E21-ECBB-455D-8181-05BE342B671D}" srcOrd="0" destOrd="0" presId="urn:microsoft.com/office/officeart/2005/8/layout/cycle3"/>
    <dgm:cxn modelId="{4093849A-4DD8-4D09-B0D7-9E061E3D635D}" srcId="{C78C831F-672F-4DB6-9E4C-DED7CD22A31D}" destId="{131B029E-296D-47F5-AD0D-BC5257E13ACD}" srcOrd="1" destOrd="0" parTransId="{8C0839C7-BFDD-435E-BC32-2AC98B235E9D}" sibTransId="{F17AB6FF-245A-45DE-85DC-D19C9A95406E}"/>
    <dgm:cxn modelId="{3156E9CB-EC98-456D-874B-C67AFA1DC67D}" type="presOf" srcId="{C78C831F-672F-4DB6-9E4C-DED7CD22A31D}" destId="{0B769DF9-3D6E-4222-B9E0-5A4C07556342}" srcOrd="0" destOrd="0" presId="urn:microsoft.com/office/officeart/2005/8/layout/cycle3"/>
    <dgm:cxn modelId="{1A2F03EC-29C5-4726-8D7D-10D28627089D}" type="presOf" srcId="{131B029E-296D-47F5-AD0D-BC5257E13ACD}" destId="{CFE32D28-9B9A-4B96-97C5-316A953228BC}" srcOrd="0" destOrd="0" presId="urn:microsoft.com/office/officeart/2005/8/layout/cycle3"/>
    <dgm:cxn modelId="{AE997C41-3926-45F1-B8FE-57CBA015575D}" type="presParOf" srcId="{0B769DF9-3D6E-4222-B9E0-5A4C07556342}" destId="{A6EDFB24-CCC0-4997-87AB-6F0B1D6F6085}" srcOrd="0" destOrd="0" presId="urn:microsoft.com/office/officeart/2005/8/layout/cycle3"/>
    <dgm:cxn modelId="{C2479A71-FF61-4E9A-85FA-8B6E61C3CD19}" type="presParOf" srcId="{A6EDFB24-CCC0-4997-87AB-6F0B1D6F6085}" destId="{D95E5942-2728-43B4-94CF-F43D41949276}" srcOrd="0" destOrd="0" presId="urn:microsoft.com/office/officeart/2005/8/layout/cycle3"/>
    <dgm:cxn modelId="{FC302F76-5A01-4C42-92E4-467F08078AF8}" type="presParOf" srcId="{A6EDFB24-CCC0-4997-87AB-6F0B1D6F6085}" destId="{8618C412-4844-4521-B37B-7BEA8BEDD2E2}" srcOrd="1" destOrd="0" presId="urn:microsoft.com/office/officeart/2005/8/layout/cycle3"/>
    <dgm:cxn modelId="{4B9CA26C-7B03-4E1F-ACA1-D504277C5F8A}" type="presParOf" srcId="{A6EDFB24-CCC0-4997-87AB-6F0B1D6F6085}" destId="{CFE32D28-9B9A-4B96-97C5-316A953228BC}" srcOrd="2" destOrd="0" presId="urn:microsoft.com/office/officeart/2005/8/layout/cycle3"/>
    <dgm:cxn modelId="{5ED3C188-B336-41F1-9D2A-63CF8A876060}" type="presParOf" srcId="{A6EDFB24-CCC0-4997-87AB-6F0B1D6F6085}" destId="{2FF43E21-ECBB-455D-8181-05BE342B671D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84DEE-26C8-4111-91DB-5759B17C0B11}" type="doc">
      <dgm:prSet loTypeId="urn:microsoft.com/office/officeart/2005/8/layout/arrow1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C55E19-A6CE-4A7F-859B-EB64854F5C75}">
      <dgm:prSet phldrT="[Text]" custT="1"/>
      <dgm:spPr/>
      <dgm:t>
        <a:bodyPr/>
        <a:lstStyle/>
        <a:p>
          <a:r>
            <a:rPr lang="en-US" sz="1600" b="1" dirty="0">
              <a:solidFill>
                <a:srgbClr val="FFFF00"/>
              </a:solidFill>
            </a:rPr>
            <a:t>We Are</a:t>
          </a:r>
        </a:p>
        <a:p>
          <a:r>
            <a:rPr lang="en-US" sz="1600" b="1" dirty="0">
              <a:solidFill>
                <a:srgbClr val="FFFF00"/>
              </a:solidFill>
            </a:rPr>
            <a:t>the</a:t>
          </a:r>
        </a:p>
        <a:p>
          <a:r>
            <a:rPr lang="en-US" sz="1600" b="1" dirty="0">
              <a:solidFill>
                <a:srgbClr val="FFFF00"/>
              </a:solidFill>
            </a:rPr>
            <a:t>Link</a:t>
          </a:r>
        </a:p>
        <a:p>
          <a:r>
            <a:rPr lang="en-US" sz="1600" b="1" dirty="0">
              <a:solidFill>
                <a:srgbClr val="FFFF00"/>
              </a:solidFill>
            </a:rPr>
            <a:t>Poin</a:t>
          </a:r>
          <a:r>
            <a:rPr lang="en-US" sz="1400" b="1" dirty="0">
              <a:solidFill>
                <a:srgbClr val="FFFF00"/>
              </a:solidFill>
            </a:rPr>
            <a:t>t</a:t>
          </a:r>
        </a:p>
      </dgm:t>
    </dgm:pt>
    <dgm:pt modelId="{E88CFD75-7AB5-43C2-AB3A-8C54246DA4B9}" type="parTrans" cxnId="{ABA23ECC-FB82-4494-B77C-C8E902D5A8D3}">
      <dgm:prSet/>
      <dgm:spPr/>
      <dgm:t>
        <a:bodyPr/>
        <a:lstStyle/>
        <a:p>
          <a:endParaRPr lang="en-US"/>
        </a:p>
      </dgm:t>
    </dgm:pt>
    <dgm:pt modelId="{ED36E072-DE52-4FDE-811D-EB36AA3604D3}" type="sibTrans" cxnId="{ABA23ECC-FB82-4494-B77C-C8E902D5A8D3}">
      <dgm:prSet/>
      <dgm:spPr/>
      <dgm:t>
        <a:bodyPr/>
        <a:lstStyle/>
        <a:p>
          <a:endParaRPr lang="en-US"/>
        </a:p>
      </dgm:t>
    </dgm:pt>
    <dgm:pt modelId="{45BAD9C9-3B39-4414-9D32-A114058EE1AE}">
      <dgm:prSet phldrT="[Text]" custT="1"/>
      <dgm:spPr/>
      <dgm:t>
        <a:bodyPr/>
        <a:lstStyle/>
        <a:p>
          <a:r>
            <a:rPr lang="en-US" sz="1600" b="1" dirty="0"/>
            <a:t>Distribution, Violence, ODs</a:t>
          </a:r>
        </a:p>
      </dgm:t>
    </dgm:pt>
    <dgm:pt modelId="{6AD5878A-69ED-40C1-9578-E7BDF3D92C13}" type="parTrans" cxnId="{CD52C0FF-40C2-4F0D-A8E7-32D9E4BA434F}">
      <dgm:prSet/>
      <dgm:spPr/>
      <dgm:t>
        <a:bodyPr/>
        <a:lstStyle/>
        <a:p>
          <a:endParaRPr lang="en-US"/>
        </a:p>
      </dgm:t>
    </dgm:pt>
    <dgm:pt modelId="{7D0FEDB9-CE01-486D-A3BF-B20A03309ADF}" type="sibTrans" cxnId="{CD52C0FF-40C2-4F0D-A8E7-32D9E4BA434F}">
      <dgm:prSet/>
      <dgm:spPr/>
      <dgm:t>
        <a:bodyPr/>
        <a:lstStyle/>
        <a:p>
          <a:endParaRPr lang="en-US"/>
        </a:p>
      </dgm:t>
    </dgm:pt>
    <dgm:pt modelId="{48065BAA-B1A7-461C-94FF-BBE3F3C00F03}">
      <dgm:prSet phldrT="[Text]" custT="1"/>
      <dgm:spPr/>
      <dgm:t>
        <a:bodyPr/>
        <a:lstStyle/>
        <a:p>
          <a:r>
            <a:rPr lang="en-US" sz="1600" b="1" dirty="0"/>
            <a:t>Cartel Drug Supply</a:t>
          </a:r>
        </a:p>
      </dgm:t>
    </dgm:pt>
    <dgm:pt modelId="{F35B6793-6858-47F1-A429-B94DB26227ED}" type="parTrans" cxnId="{9BAE50B2-C82F-43B2-AC61-374A9B598BE3}">
      <dgm:prSet/>
      <dgm:spPr/>
      <dgm:t>
        <a:bodyPr/>
        <a:lstStyle/>
        <a:p>
          <a:endParaRPr lang="en-US"/>
        </a:p>
      </dgm:t>
    </dgm:pt>
    <dgm:pt modelId="{F28D5D84-819B-4B69-AEAE-88E0A8F8E85A}" type="sibTrans" cxnId="{9BAE50B2-C82F-43B2-AC61-374A9B598BE3}">
      <dgm:prSet/>
      <dgm:spPr/>
      <dgm:t>
        <a:bodyPr/>
        <a:lstStyle/>
        <a:p>
          <a:endParaRPr lang="en-US"/>
        </a:p>
      </dgm:t>
    </dgm:pt>
    <dgm:pt modelId="{3C836CFF-F041-4B43-B8B8-3A66A81B6954}" type="pres">
      <dgm:prSet presAssocID="{7BD84DEE-26C8-4111-91DB-5759B17C0B11}" presName="cycle" presStyleCnt="0">
        <dgm:presLayoutVars>
          <dgm:dir/>
          <dgm:resizeHandles val="exact"/>
        </dgm:presLayoutVars>
      </dgm:prSet>
      <dgm:spPr/>
    </dgm:pt>
    <dgm:pt modelId="{AE2774BC-2356-4284-912C-B7B6F483F66A}" type="pres">
      <dgm:prSet presAssocID="{99C55E19-A6CE-4A7F-859B-EB64854F5C75}" presName="arrow" presStyleLbl="node1" presStyleIdx="0" presStyleCnt="3" custScaleX="130112" custScaleY="140091" custRadScaleRad="48528" custRadScaleInc="1945">
        <dgm:presLayoutVars>
          <dgm:bulletEnabled val="1"/>
        </dgm:presLayoutVars>
      </dgm:prSet>
      <dgm:spPr/>
    </dgm:pt>
    <dgm:pt modelId="{E413A6A6-17DC-47DF-BCFD-701E38DDBBD0}" type="pres">
      <dgm:prSet presAssocID="{48065BAA-B1A7-461C-94FF-BBE3F3C00F03}" presName="arrow" presStyleLbl="node1" presStyleIdx="1" presStyleCnt="3" custAng="19800000" custScaleX="82838" custScaleY="197726" custRadScaleRad="239706" custRadScaleInc="-21699">
        <dgm:presLayoutVars>
          <dgm:bulletEnabled val="1"/>
        </dgm:presLayoutVars>
      </dgm:prSet>
      <dgm:spPr/>
    </dgm:pt>
    <dgm:pt modelId="{B01327B9-1416-4019-AA12-BC312054667D}" type="pres">
      <dgm:prSet presAssocID="{45BAD9C9-3B39-4414-9D32-A114058EE1AE}" presName="arrow" presStyleLbl="node1" presStyleIdx="2" presStyleCnt="3" custAng="1800000" custScaleX="81563" custScaleY="186403" custRadScaleRad="229574" custRadScaleInc="20760">
        <dgm:presLayoutVars>
          <dgm:bulletEnabled val="1"/>
        </dgm:presLayoutVars>
      </dgm:prSet>
      <dgm:spPr/>
    </dgm:pt>
  </dgm:ptLst>
  <dgm:cxnLst>
    <dgm:cxn modelId="{1762B70A-D09B-455B-9691-82EC89066203}" type="presOf" srcId="{45BAD9C9-3B39-4414-9D32-A114058EE1AE}" destId="{B01327B9-1416-4019-AA12-BC312054667D}" srcOrd="0" destOrd="0" presId="urn:microsoft.com/office/officeart/2005/8/layout/arrow1"/>
    <dgm:cxn modelId="{25DC6F65-8306-4182-982C-F1F9930784D2}" type="presOf" srcId="{48065BAA-B1A7-461C-94FF-BBE3F3C00F03}" destId="{E413A6A6-17DC-47DF-BCFD-701E38DDBBD0}" srcOrd="0" destOrd="0" presId="urn:microsoft.com/office/officeart/2005/8/layout/arrow1"/>
    <dgm:cxn modelId="{47144E86-3025-4D9D-A722-C45FB0D2100E}" type="presOf" srcId="{99C55E19-A6CE-4A7F-859B-EB64854F5C75}" destId="{AE2774BC-2356-4284-912C-B7B6F483F66A}" srcOrd="0" destOrd="0" presId="urn:microsoft.com/office/officeart/2005/8/layout/arrow1"/>
    <dgm:cxn modelId="{9BAE50B2-C82F-43B2-AC61-374A9B598BE3}" srcId="{7BD84DEE-26C8-4111-91DB-5759B17C0B11}" destId="{48065BAA-B1A7-461C-94FF-BBE3F3C00F03}" srcOrd="1" destOrd="0" parTransId="{F35B6793-6858-47F1-A429-B94DB26227ED}" sibTransId="{F28D5D84-819B-4B69-AEAE-88E0A8F8E85A}"/>
    <dgm:cxn modelId="{ABA23ECC-FB82-4494-B77C-C8E902D5A8D3}" srcId="{7BD84DEE-26C8-4111-91DB-5759B17C0B11}" destId="{99C55E19-A6CE-4A7F-859B-EB64854F5C75}" srcOrd="0" destOrd="0" parTransId="{E88CFD75-7AB5-43C2-AB3A-8C54246DA4B9}" sibTransId="{ED36E072-DE52-4FDE-811D-EB36AA3604D3}"/>
    <dgm:cxn modelId="{64198CE9-C7C8-4F7D-B9F4-45340DA0A04E}" type="presOf" srcId="{7BD84DEE-26C8-4111-91DB-5759B17C0B11}" destId="{3C836CFF-F041-4B43-B8B8-3A66A81B6954}" srcOrd="0" destOrd="0" presId="urn:microsoft.com/office/officeart/2005/8/layout/arrow1"/>
    <dgm:cxn modelId="{CD52C0FF-40C2-4F0D-A8E7-32D9E4BA434F}" srcId="{7BD84DEE-26C8-4111-91DB-5759B17C0B11}" destId="{45BAD9C9-3B39-4414-9D32-A114058EE1AE}" srcOrd="2" destOrd="0" parTransId="{6AD5878A-69ED-40C1-9578-E7BDF3D92C13}" sibTransId="{7D0FEDB9-CE01-486D-A3BF-B20A03309ADF}"/>
    <dgm:cxn modelId="{75A02201-54B3-495B-9EBF-99525CD1E63D}" type="presParOf" srcId="{3C836CFF-F041-4B43-B8B8-3A66A81B6954}" destId="{AE2774BC-2356-4284-912C-B7B6F483F66A}" srcOrd="0" destOrd="0" presId="urn:microsoft.com/office/officeart/2005/8/layout/arrow1"/>
    <dgm:cxn modelId="{A9767C2A-1491-4125-80C8-21EB49DB97C7}" type="presParOf" srcId="{3C836CFF-F041-4B43-B8B8-3A66A81B6954}" destId="{E413A6A6-17DC-47DF-BCFD-701E38DDBBD0}" srcOrd="1" destOrd="0" presId="urn:microsoft.com/office/officeart/2005/8/layout/arrow1"/>
    <dgm:cxn modelId="{BBBEA7A5-504A-49C0-A4BD-6D21449897F5}" type="presParOf" srcId="{3C836CFF-F041-4B43-B8B8-3A66A81B6954}" destId="{B01327B9-1416-4019-AA12-BC312054667D}" srcOrd="2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8C412-4844-4521-B37B-7BEA8BEDD2E2}">
      <dsp:nvSpPr>
        <dsp:cNvPr id="0" name=""/>
        <dsp:cNvSpPr/>
      </dsp:nvSpPr>
      <dsp:spPr>
        <a:xfrm>
          <a:off x="1152479" y="815081"/>
          <a:ext cx="4819815" cy="4819815"/>
        </a:xfrm>
        <a:prstGeom prst="circularArrow">
          <a:avLst>
            <a:gd name="adj1" fmla="val 5689"/>
            <a:gd name="adj2" fmla="val 340510"/>
            <a:gd name="adj3" fmla="val 14005878"/>
            <a:gd name="adj4" fmla="val 17241697"/>
            <a:gd name="adj5" fmla="val 5908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95E5942-2728-43B4-94CF-F43D41949276}">
      <dsp:nvSpPr>
        <dsp:cNvPr id="0" name=""/>
        <dsp:cNvSpPr/>
      </dsp:nvSpPr>
      <dsp:spPr>
        <a:xfrm>
          <a:off x="2568366" y="978230"/>
          <a:ext cx="2012622" cy="8815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Community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(Outreach, Education &amp; Prevention)</a:t>
          </a:r>
          <a:endParaRPr lang="en-US" sz="1400" kern="1200" dirty="0"/>
        </a:p>
      </dsp:txBody>
      <dsp:txXfrm>
        <a:off x="2611397" y="1021261"/>
        <a:ext cx="1926560" cy="795442"/>
      </dsp:txXfrm>
    </dsp:sp>
    <dsp:sp modelId="{CFE32D28-9B9A-4B96-97C5-316A953228BC}">
      <dsp:nvSpPr>
        <dsp:cNvPr id="0" name=""/>
        <dsp:cNvSpPr/>
      </dsp:nvSpPr>
      <dsp:spPr>
        <a:xfrm>
          <a:off x="4396337" y="4200580"/>
          <a:ext cx="2010145" cy="7647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Diversion / Regulatory</a:t>
          </a:r>
          <a:endParaRPr lang="en-US" sz="1400" kern="1200" dirty="0"/>
        </a:p>
      </dsp:txBody>
      <dsp:txXfrm>
        <a:off x="4433671" y="4237914"/>
        <a:ext cx="1935477" cy="690121"/>
      </dsp:txXfrm>
    </dsp:sp>
    <dsp:sp modelId="{2FF43E21-ECBB-455D-8181-05BE342B671D}">
      <dsp:nvSpPr>
        <dsp:cNvPr id="0" name=""/>
        <dsp:cNvSpPr/>
      </dsp:nvSpPr>
      <dsp:spPr>
        <a:xfrm>
          <a:off x="640798" y="4200580"/>
          <a:ext cx="2214295" cy="7647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Enforcement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(Local, State &amp; Federal)</a:t>
          </a:r>
          <a:endParaRPr lang="en-US" sz="1400" kern="1200" dirty="0"/>
        </a:p>
      </dsp:txBody>
      <dsp:txXfrm>
        <a:off x="678132" y="4237914"/>
        <a:ext cx="2139627" cy="690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774BC-2356-4284-912C-B7B6F483F66A}">
      <dsp:nvSpPr>
        <dsp:cNvPr id="0" name=""/>
        <dsp:cNvSpPr/>
      </dsp:nvSpPr>
      <dsp:spPr>
        <a:xfrm>
          <a:off x="2920999" y="-658"/>
          <a:ext cx="1651002" cy="1777626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We Are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the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Link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Poin</a:t>
          </a:r>
          <a:r>
            <a:rPr lang="en-US" sz="1400" b="1" kern="1200" dirty="0">
              <a:solidFill>
                <a:srgbClr val="FFFF00"/>
              </a:solidFill>
            </a:rPr>
            <a:t>t</a:t>
          </a:r>
        </a:p>
      </dsp:txBody>
      <dsp:txXfrm>
        <a:off x="3333750" y="288267"/>
        <a:ext cx="825501" cy="1488701"/>
      </dsp:txXfrm>
    </dsp:sp>
    <dsp:sp modelId="{E413A6A6-17DC-47DF-BCFD-701E38DDBBD0}">
      <dsp:nvSpPr>
        <dsp:cNvPr id="0" name=""/>
        <dsp:cNvSpPr/>
      </dsp:nvSpPr>
      <dsp:spPr>
        <a:xfrm rot="5400000">
          <a:off x="5230354" y="184813"/>
          <a:ext cx="1051138" cy="2508962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Cartel Drug Supply</a:t>
          </a:r>
        </a:p>
      </dsp:txBody>
      <dsp:txXfrm rot="-5400000">
        <a:off x="4501442" y="1176510"/>
        <a:ext cx="2325013" cy="525569"/>
      </dsp:txXfrm>
    </dsp:sp>
    <dsp:sp modelId="{B01327B9-1416-4019-AA12-BC312054667D}">
      <dsp:nvSpPr>
        <dsp:cNvPr id="0" name=""/>
        <dsp:cNvSpPr/>
      </dsp:nvSpPr>
      <dsp:spPr>
        <a:xfrm rot="16200000">
          <a:off x="1274767" y="288857"/>
          <a:ext cx="1034959" cy="2365283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Distribution, Violence, ODs</a:t>
          </a:r>
        </a:p>
      </dsp:txBody>
      <dsp:txXfrm rot="5400000">
        <a:off x="790723" y="1212759"/>
        <a:ext cx="2184165" cy="517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A5BCFF-D108-4CE5-8FF3-FAC18CF10499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F6060E-52F2-46E6-BEF8-FE431DC63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975D4F-B5CC-44CC-A8BE-9F7F7E176E8B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E5690E-0ED5-4CD6-AEAF-63D20783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7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34" indent="-28573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D03CB-E59F-4787-B4AC-E83E70E451B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701040" y="4415790"/>
            <a:ext cx="560832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8932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54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3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40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8320" cy="4183380"/>
          </a:xfrm>
        </p:spPr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2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0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7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7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02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15263-0379-4B64-8D3B-3D8C7C0BF4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5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34" indent="-28573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5B910-4A87-45DA-A8D0-F3F86FE2FF9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31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5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38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88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4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8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8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7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4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13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5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51986-3C84-4A02-8E5C-843AF06B7B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35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5690E-0ED5-4CD6-AEAF-63D20783FD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54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636E-78B7-4412-A3E6-E46CAFA247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2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3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6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03C2E-C834-4480-A6C5-B3673013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3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869D-F14A-4C47-A82A-FB92B9145DE5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373C-02ED-499D-AEA9-709DF0CA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gif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.gif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10" Type="http://schemas.openxmlformats.org/officeDocument/2006/relationships/image" Target="../media/image42.jpeg"/><Relationship Id="rId4" Type="http://schemas.openxmlformats.org/officeDocument/2006/relationships/image" Target="../media/image7.pn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BU.DEA.DOJ.GOV\UserFiles\BALTDO\CWHedrick\My Documents\My Pictures\DEA\Drugs\Heroin\DMP_Hero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95401"/>
            <a:ext cx="928929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857250" y="-29954"/>
            <a:ext cx="7543800" cy="14287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  <a:cs typeface="Arial" charset="0"/>
              </a:rPr>
              <a:t>Mid-Atlantic OCDETF Presents</a:t>
            </a:r>
            <a:br>
              <a:rPr lang="en-US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  <a:cs typeface="Arial" charset="0"/>
              </a:rPr>
            </a:br>
            <a:r>
              <a:rPr lang="en-US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  <a:cs typeface="Arial" charset="0"/>
              </a:rPr>
              <a:t>Trojan Horse… </a:t>
            </a:r>
          </a:p>
        </p:txBody>
      </p:sp>
      <p:pic>
        <p:nvPicPr>
          <p:cNvPr id="2054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95400"/>
            <a:ext cx="9125784" cy="19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7312" y="2263676"/>
            <a:ext cx="913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sto MT" panose="02040603050505030304" pitchFamily="18" charset="0"/>
              </a:rPr>
              <a:t>Heroin: A Year Later</a:t>
            </a:r>
          </a:p>
        </p:txBody>
      </p:sp>
      <p:pic>
        <p:nvPicPr>
          <p:cNvPr id="3074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92" y="138944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39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8469" y="46494"/>
            <a:ext cx="7481455" cy="1252728"/>
          </a:xfrm>
        </p:spPr>
        <p:txBody>
          <a:bodyPr>
            <a:noAutofit/>
          </a:bodyPr>
          <a:lstStyle/>
          <a:p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Dope Economics for Idiots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858"/>
            <a:ext cx="9144000" cy="5404142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8192" y="2193012"/>
            <a:ext cx="8839200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 2 Pills = $160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vs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4 Caps = $40</a:t>
            </a: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358682"/>
            <a:ext cx="9136896" cy="1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94" y="91161"/>
            <a:ext cx="741363" cy="105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1540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Toluca – </a:t>
            </a:r>
            <a:r>
              <a:rPr lang="en-US" alt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2005-2007</a:t>
            </a:r>
          </a:p>
        </p:txBody>
      </p:sp>
      <p:pic>
        <p:nvPicPr>
          <p:cNvPr id="5122" name="Picture 2" descr="\\SBU.DEA.DOJ.GOV\UserFiles\BALTDO\CWHedrick\My Documents\My Pictures\DEA\Drugs\Drug Labs\Fentanyl Lab_synthetic hero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2" y="1410079"/>
            <a:ext cx="9289296" cy="1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53" y="200936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\\SBU.DEA.DOJ.GOV\UserFiles\BALTDO\CWHedrick\Desktop\kg of fentany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5" y="1784103"/>
            <a:ext cx="2429158" cy="171342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83474"/>
            <a:ext cx="827088" cy="8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6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61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Fentanyl: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From China With Love</a:t>
            </a:r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2" y="1425577"/>
            <a:ext cx="9289296" cy="1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53" y="200936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BALTDO-S-2-02\CWHedrick$\My Documents\My Pictures\Drugs\chinese medical expor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51" y="1607675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BU.DEA.DOJ.GOV\UserFiles\BALTDO\CWHedrick\My Documents\My Pictures\DEA\Drugs\chinese drug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2" y="4541460"/>
            <a:ext cx="3178972" cy="208794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7012" y="5715000"/>
            <a:ext cx="1285352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scene3d>
            <a:camera prst="isometricOffAxis1Right"/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Egbert Ltd.</a:t>
            </a:r>
          </a:p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$3800 kg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80" y="1828800"/>
            <a:ext cx="3175000" cy="211455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341047" y="2971800"/>
            <a:ext cx="4423006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160,000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46" y="4800600"/>
            <a:ext cx="3055325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scene3d>
            <a:camera prst="isometricOffAxis1Right"/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Shanghai Wonderful Trading</a:t>
            </a:r>
          </a:p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$2500 kg</a:t>
            </a:r>
          </a:p>
        </p:txBody>
      </p:sp>
      <p:pic>
        <p:nvPicPr>
          <p:cNvPr id="11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228600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8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8300"/>
            <a:ext cx="8229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2" y="1219200"/>
            <a:ext cx="9289296" cy="1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53" y="107948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1290" y="2164596"/>
            <a:ext cx="1309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San Clemente, CA</a:t>
            </a:r>
          </a:p>
          <a:p>
            <a:pPr algn="ctr"/>
            <a:r>
              <a:rPr lang="en-US" sz="1200" b="1" dirty="0"/>
              <a:t>5.9 kg  4/15/14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2743200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Artesia, CA</a:t>
            </a:r>
          </a:p>
          <a:p>
            <a:pPr algn="ctr"/>
            <a:r>
              <a:rPr lang="en-US" sz="1200" b="1" dirty="0"/>
              <a:t>500 gr  5/1/13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035" y="3244314"/>
            <a:ext cx="104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Calimesa, CA</a:t>
            </a:r>
          </a:p>
          <a:p>
            <a:pPr algn="ctr"/>
            <a:r>
              <a:rPr lang="en-US" sz="1200" b="1" dirty="0"/>
              <a:t>5 kg  11/1/13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4285" y="3640812"/>
            <a:ext cx="106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San Diego, CA</a:t>
            </a:r>
          </a:p>
          <a:p>
            <a:pPr algn="ctr"/>
            <a:r>
              <a:rPr lang="en-US" sz="1200" b="1" dirty="0"/>
              <a:t>1 kg  5/27/14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0750" y="4433808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/>
              <a:t>Otay</a:t>
            </a:r>
            <a:r>
              <a:rPr lang="en-US" sz="1200" b="1" dirty="0"/>
              <a:t>, CA</a:t>
            </a:r>
          </a:p>
          <a:p>
            <a:pPr algn="ctr"/>
            <a:r>
              <a:rPr lang="en-US" sz="1200" b="1" dirty="0"/>
              <a:t>1 kg  11/1/13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1504" y="3199110"/>
            <a:ext cx="137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Westmoreland, CA</a:t>
            </a:r>
          </a:p>
          <a:p>
            <a:pPr algn="ctr"/>
            <a:r>
              <a:rPr lang="en-US" sz="1200" b="1" dirty="0"/>
              <a:t>5 kg  1/29/14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8679" y="3352800"/>
            <a:ext cx="1379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Oklahoma City, OK</a:t>
            </a:r>
          </a:p>
          <a:p>
            <a:pPr algn="ctr"/>
            <a:r>
              <a:rPr lang="en-US" sz="1200" b="1" dirty="0"/>
              <a:t>1 kg  3/1/14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1354" y="2956302"/>
            <a:ext cx="104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Abington, PA</a:t>
            </a:r>
          </a:p>
          <a:p>
            <a:pPr algn="ctr"/>
            <a:r>
              <a:rPr lang="en-US" sz="1200" b="1" dirty="0"/>
              <a:t>3 kg  9/19/14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2214" y="2739330"/>
            <a:ext cx="104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New York, NY</a:t>
            </a:r>
          </a:p>
          <a:p>
            <a:pPr algn="ctr"/>
            <a:r>
              <a:rPr lang="en-US" sz="1200" b="1" dirty="0"/>
              <a:t>2 kg  12/3/14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35950" y="4035425"/>
            <a:ext cx="1493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West Palm Beach, FL</a:t>
            </a:r>
          </a:p>
          <a:p>
            <a:pPr algn="ctr"/>
            <a:r>
              <a:rPr lang="en-US" sz="1200" b="1" dirty="0"/>
              <a:t>5 kg  3/17/14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52214" y="3149441"/>
            <a:ext cx="133458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Baltimore, MD</a:t>
            </a:r>
          </a:p>
          <a:p>
            <a:pPr algn="ctr"/>
            <a:r>
              <a:rPr lang="en-US" sz="1200" b="1" dirty="0"/>
              <a:t>1 kg  6/1/14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7086600" y="3352801"/>
            <a:ext cx="132807" cy="122345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 noGrp="1"/>
          </p:cNvSpPr>
          <p:nvPr>
            <p:ph type="title"/>
          </p:nvPr>
        </p:nvSpPr>
        <p:spPr>
          <a:xfrm>
            <a:off x="519192" y="309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Widespread U.S. Bulk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Fentanyl Seizures</a:t>
            </a:r>
          </a:p>
        </p:txBody>
      </p:sp>
    </p:spTree>
    <p:extLst>
      <p:ext uri="{BB962C8B-B14F-4D97-AF65-F5344CB8AC3E}">
        <p14:creationId xmlns:p14="http://schemas.microsoft.com/office/powerpoint/2010/main" val="339539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Fentanyl Seizure</a:t>
            </a:r>
          </a:p>
        </p:txBody>
      </p:sp>
      <p:pic>
        <p:nvPicPr>
          <p:cNvPr id="1026" name="Picture 2" descr="\\SBU.DEA.DOJ.GOV\UserFiles\BALTDO\CWHedrick\My Documents\My Pictures\DEA\Drugs\Fentanyl\1 kg fentanyl seized_ Bal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28"/>
            <a:ext cx="9144000" cy="5445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2" y="1219200"/>
            <a:ext cx="9289296" cy="1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53" y="107948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276600" y="3733800"/>
            <a:ext cx="8382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8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Heroin with Fire:</a:t>
            </a:r>
            <a:b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More Lethal Than a Handgun</a:t>
            </a:r>
          </a:p>
        </p:txBody>
      </p:sp>
      <p:pic>
        <p:nvPicPr>
          <p:cNvPr id="3" name="Picture 3" descr="\\SBU.DEA.DOJ.GOV\UserFiles\BALTDO\CWHedrick\My Documents\My Pictures\DEA\Drugs\Heroin\20140319_112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007"/>
            <a:ext cx="9144000" cy="52639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403886"/>
            <a:ext cx="9125784" cy="19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53" y="200936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26884" y="3940076"/>
            <a:ext cx="8246681" cy="2308324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sto MT" panose="02040603050505030304" pitchFamily="18" charset="0"/>
              </a:rPr>
              <a:t>75 OD’s in 72 hours</a:t>
            </a:r>
          </a:p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sto MT" panose="02040603050505030304" pitchFamily="18" charset="0"/>
              </a:rPr>
              <a:t>in Chicago</a:t>
            </a:r>
          </a:p>
        </p:txBody>
      </p:sp>
      <p:pic>
        <p:nvPicPr>
          <p:cNvPr id="9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8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209"/>
            <a:ext cx="5257800" cy="5595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An Officer Safety Issue: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Handling Fentanyl</a:t>
            </a:r>
          </a:p>
        </p:txBody>
      </p:sp>
      <p:pic>
        <p:nvPicPr>
          <p:cNvPr id="3074" name="Picture 2" descr="\\SBU.DEA.DOJ.GOV\UserFiles\BALTDO\CWHedrick\My Documents\My Pictures\DEA\Drugs\class A hazmat su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56102"/>
            <a:ext cx="3883345" cy="55018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4" y="1166239"/>
            <a:ext cx="9213096" cy="1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08" y="91161"/>
            <a:ext cx="741363" cy="105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25038" y="2949476"/>
            <a:ext cx="10562828" cy="2308324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sto MT" panose="02040603050505030304" pitchFamily="18" charset="0"/>
              </a:rPr>
              <a:t>Risk to Law Enforcement</a:t>
            </a:r>
          </a:p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sto MT" panose="02040603050505030304" pitchFamily="18" charset="0"/>
              </a:rPr>
              <a:t>Naloxone Training</a:t>
            </a:r>
          </a:p>
        </p:txBody>
      </p:sp>
      <p:pic>
        <p:nvPicPr>
          <p:cNvPr id="8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8" y="166608"/>
            <a:ext cx="880731" cy="9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16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GAC Slides-02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9534" r="-19534"/>
          <a:stretch>
            <a:fillRect/>
          </a:stretch>
        </p:blipFill>
        <p:spPr>
          <a:xfrm>
            <a:off x="-1524000" y="457200"/>
            <a:ext cx="12083087" cy="6553200"/>
          </a:xfr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66800" y="236894"/>
            <a:ext cx="7086600" cy="9061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U.S. vs the World</a:t>
            </a: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95400"/>
            <a:ext cx="9213096" cy="1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8944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89861" y="2590800"/>
            <a:ext cx="18549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6000" b="1" dirty="0">
                <a:solidFill>
                  <a:srgbClr val="6C0000"/>
                </a:solidFill>
              </a:rPr>
              <a:t>57%</a:t>
            </a:r>
          </a:p>
          <a:p>
            <a:pPr algn="ctr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morphine</a:t>
            </a:r>
          </a:p>
        </p:txBody>
      </p:sp>
    </p:spTree>
    <p:extLst>
      <p:ext uri="{BB962C8B-B14F-4D97-AF65-F5344CB8AC3E}">
        <p14:creationId xmlns:p14="http://schemas.microsoft.com/office/powerpoint/2010/main" val="228784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 Where You Live 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Makes a Difference </a:t>
            </a:r>
          </a:p>
        </p:txBody>
      </p:sp>
      <p:pic>
        <p:nvPicPr>
          <p:cNvPr id="2050" name="Picture 2" descr="\\SBU.DEA.DOJ.GOV\UserFiles\BALTDO\CWHedrick\Desktop\pain pills pe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600200"/>
            <a:ext cx="8859837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95400"/>
            <a:ext cx="9213096" cy="1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8944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0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WV: You’re # 3</a:t>
            </a:r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95400"/>
            <a:ext cx="9213096" cy="1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8944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\\SBU.DEA.DOJ.GOV\UserFiles\BALTDO\CWHedrick\Desktop\pain pills p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699759"/>
            <a:ext cx="8840787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794002" y="4419600"/>
            <a:ext cx="685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47886" y="5791176"/>
            <a:ext cx="685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11598" y="5515428"/>
            <a:ext cx="685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18858" y="4963884"/>
            <a:ext cx="685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63970" y="5798454"/>
            <a:ext cx="685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5776" y="3857172"/>
            <a:ext cx="685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677150" y="4804003"/>
            <a:ext cx="498930" cy="94909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1390460"/>
            <a:ext cx="9353550" cy="5543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95400"/>
            <a:ext cx="9125784" cy="19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92" y="138944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Former Bluefield Police Officer: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Steve Murphy</a:t>
            </a:r>
          </a:p>
        </p:txBody>
      </p:sp>
    </p:spTree>
    <p:extLst>
      <p:ext uri="{BB962C8B-B14F-4D97-AF65-F5344CB8AC3E}">
        <p14:creationId xmlns:p14="http://schemas.microsoft.com/office/powerpoint/2010/main" val="389127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Education &amp; Awareness</a:t>
            </a:r>
            <a:b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sz="3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Best Practices</a:t>
            </a:r>
          </a:p>
        </p:txBody>
      </p:sp>
      <p:pic>
        <p:nvPicPr>
          <p:cNvPr id="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2" y="1219200"/>
            <a:ext cx="9289296" cy="1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53" y="107948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28"/>
            <a:ext cx="4572000" cy="2794316"/>
          </a:xfrm>
          <a:prstGeom prst="rect">
            <a:avLst/>
          </a:prstGeom>
        </p:spPr>
      </p:pic>
      <p:pic>
        <p:nvPicPr>
          <p:cNvPr id="6" name="Picture 5" descr=" 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196" y="4207044"/>
            <a:ext cx="4576195" cy="27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696956" y="2098528"/>
            <a:ext cx="4447044" cy="54452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Enhanced Professional Education</a:t>
            </a:r>
          </a:p>
          <a:p>
            <a:pPr>
              <a:lnSpc>
                <a:spcPct val="200000"/>
              </a:lnSpc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Social Awareness Campaign</a:t>
            </a:r>
          </a:p>
        </p:txBody>
      </p:sp>
      <p:pic>
        <p:nvPicPr>
          <p:cNvPr id="9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7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19200"/>
            <a:ext cx="9125784" cy="19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02" y="91161"/>
            <a:ext cx="741363" cy="105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26644" r="22305" b="1710"/>
          <a:stretch/>
        </p:blipFill>
        <p:spPr bwMode="auto">
          <a:xfrm>
            <a:off x="1" y="1409320"/>
            <a:ext cx="9144000" cy="5448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9302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Bio-Surveillance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A Best Practice</a:t>
            </a:r>
          </a:p>
        </p:txBody>
      </p:sp>
      <p:pic>
        <p:nvPicPr>
          <p:cNvPr id="7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" y="228391"/>
            <a:ext cx="827088" cy="8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SBU.DEA.DOJ.GOV\UserFiles\BALTDO\CWHedrick\My Documents\My Pictures\DEA\ocmem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80670"/>
            <a:ext cx="2980194" cy="1790847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7757"/>
            <a:ext cx="1040099" cy="1027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4419600"/>
            <a:ext cx="8453020" cy="70788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sto MT" panose="02040603050505030304" pitchFamily="18" charset="0"/>
              </a:rPr>
              <a:t>Making a Difference in an Epidemic of Fentanyl Deaths in Maryland-</a:t>
            </a:r>
          </a:p>
          <a:p>
            <a:pPr algn="ctr"/>
            <a:r>
              <a:rPr lang="en-US" sz="2000" b="1" dirty="0">
                <a:latin typeface="Calisto MT" panose="02040603050505030304" pitchFamily="18" charset="0"/>
              </a:rPr>
              <a:t> Geographic Information Systems (GIS) and Collaboration with the DEA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66" y="4856706"/>
            <a:ext cx="2736028" cy="1816894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026" name="Picture 2" descr="\\SBU.DEA.DOJ.GOV\UserFiles\BALTDO\CWHedrick\My Documents\My Pictures\Logos\Baltimore_City_Fire_Department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27" y="175176"/>
            <a:ext cx="77294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31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18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What Can MDs Do?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Best Practices</a:t>
            </a: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2" y="1219200"/>
            <a:ext cx="9289296" cy="1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52400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Use PDMP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Remove Effective Treatment Barriers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Buprenorphine / Methadone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Discuss Risks &amp; Benefits with Patients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Follow Best Practices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Screen for Substance Abuse / Mental Health Issues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Prescribe Lowest Effective Dose</a:t>
            </a:r>
          </a:p>
        </p:txBody>
      </p:sp>
      <p:pic>
        <p:nvPicPr>
          <p:cNvPr id="6" name="Picture 2" descr="\\SBU.DEA.DOJ.GOV\UserFiles\BALTDO\CWHedrick\My Documents\My Pictures\american nurses associ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74" y="289968"/>
            <a:ext cx="1385456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BU.DEA.DOJ.GOV\UserFiles\BALTDO\CWHedrick\My Documents\My Pictures\AM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9" y="173420"/>
            <a:ext cx="884694" cy="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CDC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289969"/>
            <a:ext cx="117565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6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What Can Consumers Do?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Best Practices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2057400"/>
            <a:ext cx="8458200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How will my pain be managed before, during and after surgery/injury?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How much discomfort is usually associated with this procedure/injury?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What non-narcotic pain control options do I have?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What side effects can I expect?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How will I manage long-term pain?</a:t>
            </a: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95400"/>
            <a:ext cx="9125784" cy="19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0" y="208583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8944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746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51708360"/>
              </p:ext>
            </p:extLst>
          </p:nvPr>
        </p:nvGraphicFramePr>
        <p:xfrm>
          <a:off x="990600" y="838200"/>
          <a:ext cx="7047281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" y="-120316"/>
            <a:ext cx="9136896" cy="141763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We Can’t Arrest Our </a:t>
            </a:r>
            <a:b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</a:br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Way Out of This One…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58" y="266700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95400"/>
            <a:ext cx="9213096" cy="1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8944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9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86600" cy="9144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A Problematic Progression:</a:t>
            </a:r>
            <a:br>
              <a:rPr lang="en-US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</a:b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The Macro 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51369" y="1295400"/>
            <a:ext cx="5011431" cy="4409261"/>
            <a:chOff x="2269715" y="558318"/>
            <a:chExt cx="6264634" cy="5955848"/>
          </a:xfrm>
        </p:grpSpPr>
        <p:sp>
          <p:nvSpPr>
            <p:cNvPr id="5" name="Freeform 4"/>
            <p:cNvSpPr/>
            <p:nvPr/>
          </p:nvSpPr>
          <p:spPr>
            <a:xfrm>
              <a:off x="5070973" y="3489960"/>
              <a:ext cx="2796591" cy="2682240"/>
            </a:xfrm>
            <a:custGeom>
              <a:avLst/>
              <a:gdLst>
                <a:gd name="connsiteX0" fmla="*/ 1903865 w 2682240"/>
                <a:gd name="connsiteY0" fmla="*/ 427652 h 2682240"/>
                <a:gd name="connsiteX1" fmla="*/ 2112501 w 2682240"/>
                <a:gd name="connsiteY1" fmla="*/ 252577 h 2682240"/>
                <a:gd name="connsiteX2" fmla="*/ 2279177 w 2682240"/>
                <a:gd name="connsiteY2" fmla="*/ 392434 h 2682240"/>
                <a:gd name="connsiteX3" fmla="*/ 2142990 w 2682240"/>
                <a:gd name="connsiteY3" fmla="*/ 628302 h 2682240"/>
                <a:gd name="connsiteX4" fmla="*/ 2359373 w 2682240"/>
                <a:gd name="connsiteY4" fmla="*/ 1003089 h 2682240"/>
                <a:gd name="connsiteX5" fmla="*/ 2631734 w 2682240"/>
                <a:gd name="connsiteY5" fmla="*/ 1003082 h 2682240"/>
                <a:gd name="connsiteX6" fmla="*/ 2669517 w 2682240"/>
                <a:gd name="connsiteY6" fmla="*/ 1217356 h 2682240"/>
                <a:gd name="connsiteX7" fmla="*/ 2413579 w 2682240"/>
                <a:gd name="connsiteY7" fmla="*/ 1310502 h 2682240"/>
                <a:gd name="connsiteX8" fmla="*/ 2338430 w 2682240"/>
                <a:gd name="connsiteY8" fmla="*/ 1736694 h 2682240"/>
                <a:gd name="connsiteX9" fmla="*/ 2547075 w 2682240"/>
                <a:gd name="connsiteY9" fmla="*/ 1911759 h 2682240"/>
                <a:gd name="connsiteX10" fmla="*/ 2438285 w 2682240"/>
                <a:gd name="connsiteY10" fmla="*/ 2100188 h 2682240"/>
                <a:gd name="connsiteX11" fmla="*/ 2182352 w 2682240"/>
                <a:gd name="connsiteY11" fmla="*/ 2007029 h 2682240"/>
                <a:gd name="connsiteX12" fmla="*/ 1850834 w 2682240"/>
                <a:gd name="connsiteY12" fmla="*/ 2285206 h 2682240"/>
                <a:gd name="connsiteX13" fmla="*/ 1898136 w 2682240"/>
                <a:gd name="connsiteY13" fmla="*/ 2553427 h 2682240"/>
                <a:gd name="connsiteX14" fmla="*/ 1693677 w 2682240"/>
                <a:gd name="connsiteY14" fmla="*/ 2627844 h 2682240"/>
                <a:gd name="connsiteX15" fmla="*/ 1557503 w 2682240"/>
                <a:gd name="connsiteY15" fmla="*/ 2391969 h 2682240"/>
                <a:gd name="connsiteX16" fmla="*/ 1124736 w 2682240"/>
                <a:gd name="connsiteY16" fmla="*/ 2391969 h 2682240"/>
                <a:gd name="connsiteX17" fmla="*/ 988563 w 2682240"/>
                <a:gd name="connsiteY17" fmla="*/ 2627844 h 2682240"/>
                <a:gd name="connsiteX18" fmla="*/ 784104 w 2682240"/>
                <a:gd name="connsiteY18" fmla="*/ 2553427 h 2682240"/>
                <a:gd name="connsiteX19" fmla="*/ 831406 w 2682240"/>
                <a:gd name="connsiteY19" fmla="*/ 2285206 h 2682240"/>
                <a:gd name="connsiteX20" fmla="*/ 499887 w 2682240"/>
                <a:gd name="connsiteY20" fmla="*/ 2007029 h 2682240"/>
                <a:gd name="connsiteX21" fmla="*/ 243955 w 2682240"/>
                <a:gd name="connsiteY21" fmla="*/ 2100188 h 2682240"/>
                <a:gd name="connsiteX22" fmla="*/ 135165 w 2682240"/>
                <a:gd name="connsiteY22" fmla="*/ 1911759 h 2682240"/>
                <a:gd name="connsiteX23" fmla="*/ 343810 w 2682240"/>
                <a:gd name="connsiteY23" fmla="*/ 1736694 h 2682240"/>
                <a:gd name="connsiteX24" fmla="*/ 268661 w 2682240"/>
                <a:gd name="connsiteY24" fmla="*/ 1310502 h 2682240"/>
                <a:gd name="connsiteX25" fmla="*/ 12723 w 2682240"/>
                <a:gd name="connsiteY25" fmla="*/ 1217356 h 2682240"/>
                <a:gd name="connsiteX26" fmla="*/ 50506 w 2682240"/>
                <a:gd name="connsiteY26" fmla="*/ 1003082 h 2682240"/>
                <a:gd name="connsiteX27" fmla="*/ 322866 w 2682240"/>
                <a:gd name="connsiteY27" fmla="*/ 1003089 h 2682240"/>
                <a:gd name="connsiteX28" fmla="*/ 539249 w 2682240"/>
                <a:gd name="connsiteY28" fmla="*/ 628302 h 2682240"/>
                <a:gd name="connsiteX29" fmla="*/ 403063 w 2682240"/>
                <a:gd name="connsiteY29" fmla="*/ 392434 h 2682240"/>
                <a:gd name="connsiteX30" fmla="*/ 569739 w 2682240"/>
                <a:gd name="connsiteY30" fmla="*/ 252577 h 2682240"/>
                <a:gd name="connsiteX31" fmla="*/ 778375 w 2682240"/>
                <a:gd name="connsiteY31" fmla="*/ 427652 h 2682240"/>
                <a:gd name="connsiteX32" fmla="*/ 1185043 w 2682240"/>
                <a:gd name="connsiteY32" fmla="*/ 279637 h 2682240"/>
                <a:gd name="connsiteX33" fmla="*/ 1232330 w 2682240"/>
                <a:gd name="connsiteY33" fmla="*/ 11413 h 2682240"/>
                <a:gd name="connsiteX34" fmla="*/ 1449910 w 2682240"/>
                <a:gd name="connsiteY34" fmla="*/ 11413 h 2682240"/>
                <a:gd name="connsiteX35" fmla="*/ 1497198 w 2682240"/>
                <a:gd name="connsiteY35" fmla="*/ 279637 h 2682240"/>
                <a:gd name="connsiteX36" fmla="*/ 1903866 w 2682240"/>
                <a:gd name="connsiteY36" fmla="*/ 427652 h 2682240"/>
                <a:gd name="connsiteX37" fmla="*/ 1903865 w 2682240"/>
                <a:gd name="connsiteY37" fmla="*/ 427652 h 268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82240" h="2682240">
                  <a:moveTo>
                    <a:pt x="1903865" y="427652"/>
                  </a:moveTo>
                  <a:lnTo>
                    <a:pt x="2112501" y="252577"/>
                  </a:lnTo>
                  <a:lnTo>
                    <a:pt x="2279177" y="392434"/>
                  </a:lnTo>
                  <a:lnTo>
                    <a:pt x="2142990" y="628302"/>
                  </a:lnTo>
                  <a:cubicBezTo>
                    <a:pt x="2239826" y="737236"/>
                    <a:pt x="2313452" y="864759"/>
                    <a:pt x="2359373" y="1003089"/>
                  </a:cubicBezTo>
                  <a:lnTo>
                    <a:pt x="2631734" y="1003082"/>
                  </a:lnTo>
                  <a:lnTo>
                    <a:pt x="2669517" y="1217356"/>
                  </a:lnTo>
                  <a:lnTo>
                    <a:pt x="2413579" y="1310502"/>
                  </a:lnTo>
                  <a:cubicBezTo>
                    <a:pt x="2417738" y="1456196"/>
                    <a:pt x="2392169" y="1601209"/>
                    <a:pt x="2338430" y="1736694"/>
                  </a:cubicBezTo>
                  <a:lnTo>
                    <a:pt x="2547075" y="1911759"/>
                  </a:lnTo>
                  <a:lnTo>
                    <a:pt x="2438285" y="2100188"/>
                  </a:lnTo>
                  <a:lnTo>
                    <a:pt x="2182352" y="2007029"/>
                  </a:lnTo>
                  <a:cubicBezTo>
                    <a:pt x="2091888" y="2121311"/>
                    <a:pt x="1979088" y="2215961"/>
                    <a:pt x="1850834" y="2285206"/>
                  </a:cubicBezTo>
                  <a:lnTo>
                    <a:pt x="1898136" y="2553427"/>
                  </a:lnTo>
                  <a:lnTo>
                    <a:pt x="1693677" y="2627844"/>
                  </a:lnTo>
                  <a:lnTo>
                    <a:pt x="1557503" y="2391969"/>
                  </a:lnTo>
                  <a:cubicBezTo>
                    <a:pt x="1414745" y="2421365"/>
                    <a:pt x="1267494" y="2421365"/>
                    <a:pt x="1124736" y="2391969"/>
                  </a:cubicBezTo>
                  <a:lnTo>
                    <a:pt x="988563" y="2627844"/>
                  </a:lnTo>
                  <a:lnTo>
                    <a:pt x="784104" y="2553427"/>
                  </a:lnTo>
                  <a:lnTo>
                    <a:pt x="831406" y="2285206"/>
                  </a:lnTo>
                  <a:cubicBezTo>
                    <a:pt x="703152" y="2215961"/>
                    <a:pt x="590351" y="2121311"/>
                    <a:pt x="499887" y="2007029"/>
                  </a:cubicBezTo>
                  <a:lnTo>
                    <a:pt x="243955" y="2100188"/>
                  </a:lnTo>
                  <a:lnTo>
                    <a:pt x="135165" y="1911759"/>
                  </a:lnTo>
                  <a:lnTo>
                    <a:pt x="343810" y="1736694"/>
                  </a:lnTo>
                  <a:cubicBezTo>
                    <a:pt x="290071" y="1601209"/>
                    <a:pt x="264501" y="1456196"/>
                    <a:pt x="268661" y="1310502"/>
                  </a:cubicBezTo>
                  <a:lnTo>
                    <a:pt x="12723" y="1217356"/>
                  </a:lnTo>
                  <a:lnTo>
                    <a:pt x="50506" y="1003082"/>
                  </a:lnTo>
                  <a:lnTo>
                    <a:pt x="322866" y="1003089"/>
                  </a:lnTo>
                  <a:cubicBezTo>
                    <a:pt x="368788" y="864759"/>
                    <a:pt x="442413" y="737236"/>
                    <a:pt x="539249" y="628302"/>
                  </a:cubicBezTo>
                  <a:lnTo>
                    <a:pt x="403063" y="392434"/>
                  </a:lnTo>
                  <a:lnTo>
                    <a:pt x="569739" y="252577"/>
                  </a:lnTo>
                  <a:lnTo>
                    <a:pt x="778375" y="427652"/>
                  </a:lnTo>
                  <a:cubicBezTo>
                    <a:pt x="902470" y="351203"/>
                    <a:pt x="1040840" y="300840"/>
                    <a:pt x="1185043" y="279637"/>
                  </a:cubicBezTo>
                  <a:lnTo>
                    <a:pt x="1232330" y="11413"/>
                  </a:lnTo>
                  <a:lnTo>
                    <a:pt x="1449910" y="11413"/>
                  </a:lnTo>
                  <a:lnTo>
                    <a:pt x="1497198" y="279637"/>
                  </a:lnTo>
                  <a:cubicBezTo>
                    <a:pt x="1641401" y="300840"/>
                    <a:pt x="1779771" y="351203"/>
                    <a:pt x="1903866" y="427652"/>
                  </a:cubicBezTo>
                  <a:lnTo>
                    <a:pt x="1903865" y="427652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110" tIns="651162" rIns="562110" bIns="69807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</a:rPr>
                <a:t>Gang Distribution and Violence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659738" y="2864837"/>
              <a:ext cx="2540679" cy="1950720"/>
            </a:xfrm>
            <a:custGeom>
              <a:avLst/>
              <a:gdLst>
                <a:gd name="connsiteX0" fmla="*/ 1459620 w 1950720"/>
                <a:gd name="connsiteY0" fmla="*/ 494068 h 1950720"/>
                <a:gd name="connsiteX1" fmla="*/ 1747418 w 1950720"/>
                <a:gd name="connsiteY1" fmla="*/ 407331 h 1950720"/>
                <a:gd name="connsiteX2" fmla="*/ 1853316 w 1950720"/>
                <a:gd name="connsiteY2" fmla="*/ 590753 h 1950720"/>
                <a:gd name="connsiteX3" fmla="*/ 1634301 w 1950720"/>
                <a:gd name="connsiteY3" fmla="*/ 796624 h 1950720"/>
                <a:gd name="connsiteX4" fmla="*/ 1634301 w 1950720"/>
                <a:gd name="connsiteY4" fmla="*/ 1154095 h 1950720"/>
                <a:gd name="connsiteX5" fmla="*/ 1853316 w 1950720"/>
                <a:gd name="connsiteY5" fmla="*/ 1359967 h 1950720"/>
                <a:gd name="connsiteX6" fmla="*/ 1747418 w 1950720"/>
                <a:gd name="connsiteY6" fmla="*/ 1543389 h 1950720"/>
                <a:gd name="connsiteX7" fmla="*/ 1459620 w 1950720"/>
                <a:gd name="connsiteY7" fmla="*/ 1456652 h 1950720"/>
                <a:gd name="connsiteX8" fmla="*/ 1150041 w 1950720"/>
                <a:gd name="connsiteY8" fmla="*/ 1635388 h 1950720"/>
                <a:gd name="connsiteX9" fmla="*/ 1081259 w 1950720"/>
                <a:gd name="connsiteY9" fmla="*/ 1927996 h 1950720"/>
                <a:gd name="connsiteX10" fmla="*/ 869461 w 1950720"/>
                <a:gd name="connsiteY10" fmla="*/ 1927996 h 1950720"/>
                <a:gd name="connsiteX11" fmla="*/ 800679 w 1950720"/>
                <a:gd name="connsiteY11" fmla="*/ 1635388 h 1950720"/>
                <a:gd name="connsiteX12" fmla="*/ 491100 w 1950720"/>
                <a:gd name="connsiteY12" fmla="*/ 1456652 h 1950720"/>
                <a:gd name="connsiteX13" fmla="*/ 203302 w 1950720"/>
                <a:gd name="connsiteY13" fmla="*/ 1543389 h 1950720"/>
                <a:gd name="connsiteX14" fmla="*/ 97404 w 1950720"/>
                <a:gd name="connsiteY14" fmla="*/ 1359967 h 1950720"/>
                <a:gd name="connsiteX15" fmla="*/ 316419 w 1950720"/>
                <a:gd name="connsiteY15" fmla="*/ 1154096 h 1950720"/>
                <a:gd name="connsiteX16" fmla="*/ 316419 w 1950720"/>
                <a:gd name="connsiteY16" fmla="*/ 796625 h 1950720"/>
                <a:gd name="connsiteX17" fmla="*/ 97404 w 1950720"/>
                <a:gd name="connsiteY17" fmla="*/ 590753 h 1950720"/>
                <a:gd name="connsiteX18" fmla="*/ 203302 w 1950720"/>
                <a:gd name="connsiteY18" fmla="*/ 407331 h 1950720"/>
                <a:gd name="connsiteX19" fmla="*/ 491100 w 1950720"/>
                <a:gd name="connsiteY19" fmla="*/ 494068 h 1950720"/>
                <a:gd name="connsiteX20" fmla="*/ 800679 w 1950720"/>
                <a:gd name="connsiteY20" fmla="*/ 315332 h 1950720"/>
                <a:gd name="connsiteX21" fmla="*/ 869461 w 1950720"/>
                <a:gd name="connsiteY21" fmla="*/ 22724 h 1950720"/>
                <a:gd name="connsiteX22" fmla="*/ 1081259 w 1950720"/>
                <a:gd name="connsiteY22" fmla="*/ 22724 h 1950720"/>
                <a:gd name="connsiteX23" fmla="*/ 1150041 w 1950720"/>
                <a:gd name="connsiteY23" fmla="*/ 315332 h 1950720"/>
                <a:gd name="connsiteX24" fmla="*/ 1459620 w 1950720"/>
                <a:gd name="connsiteY24" fmla="*/ 494068 h 19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50720" h="1950720">
                  <a:moveTo>
                    <a:pt x="1459620" y="494068"/>
                  </a:moveTo>
                  <a:lnTo>
                    <a:pt x="1747418" y="407331"/>
                  </a:lnTo>
                  <a:lnTo>
                    <a:pt x="1853316" y="590753"/>
                  </a:lnTo>
                  <a:lnTo>
                    <a:pt x="1634301" y="796624"/>
                  </a:lnTo>
                  <a:cubicBezTo>
                    <a:pt x="1666048" y="913667"/>
                    <a:pt x="1666048" y="1037053"/>
                    <a:pt x="1634301" y="1154095"/>
                  </a:cubicBezTo>
                  <a:lnTo>
                    <a:pt x="1853316" y="1359967"/>
                  </a:lnTo>
                  <a:lnTo>
                    <a:pt x="1747418" y="1543389"/>
                  </a:lnTo>
                  <a:lnTo>
                    <a:pt x="1459620" y="1456652"/>
                  </a:lnTo>
                  <a:cubicBezTo>
                    <a:pt x="1374132" y="1542667"/>
                    <a:pt x="1267276" y="1604361"/>
                    <a:pt x="1150041" y="1635388"/>
                  </a:cubicBezTo>
                  <a:lnTo>
                    <a:pt x="1081259" y="1927996"/>
                  </a:lnTo>
                  <a:lnTo>
                    <a:pt x="869461" y="1927996"/>
                  </a:lnTo>
                  <a:lnTo>
                    <a:pt x="800679" y="1635388"/>
                  </a:lnTo>
                  <a:cubicBezTo>
                    <a:pt x="683444" y="1604361"/>
                    <a:pt x="576588" y="1542668"/>
                    <a:pt x="491100" y="1456652"/>
                  </a:cubicBezTo>
                  <a:lnTo>
                    <a:pt x="203302" y="1543389"/>
                  </a:lnTo>
                  <a:lnTo>
                    <a:pt x="97404" y="1359967"/>
                  </a:lnTo>
                  <a:lnTo>
                    <a:pt x="316419" y="1154096"/>
                  </a:lnTo>
                  <a:cubicBezTo>
                    <a:pt x="284672" y="1037053"/>
                    <a:pt x="284672" y="913667"/>
                    <a:pt x="316419" y="796625"/>
                  </a:cubicBezTo>
                  <a:lnTo>
                    <a:pt x="97404" y="590753"/>
                  </a:lnTo>
                  <a:lnTo>
                    <a:pt x="203302" y="407331"/>
                  </a:lnTo>
                  <a:lnTo>
                    <a:pt x="491100" y="494068"/>
                  </a:lnTo>
                  <a:cubicBezTo>
                    <a:pt x="576588" y="408053"/>
                    <a:pt x="683444" y="346359"/>
                    <a:pt x="800679" y="315332"/>
                  </a:cubicBezTo>
                  <a:lnTo>
                    <a:pt x="869461" y="22724"/>
                  </a:lnTo>
                  <a:lnTo>
                    <a:pt x="1081259" y="22724"/>
                  </a:lnTo>
                  <a:lnTo>
                    <a:pt x="1150041" y="315332"/>
                  </a:lnTo>
                  <a:cubicBezTo>
                    <a:pt x="1267276" y="346359"/>
                    <a:pt x="1374132" y="408052"/>
                    <a:pt x="1459620" y="49406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fillRef>
            <a:effectRef idx="2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3960" tIns="516928" rIns="513960" bIns="51692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</a:rPr>
                <a:t>Heroin Addiction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907360" y="764174"/>
              <a:ext cx="2531376" cy="2340865"/>
            </a:xfrm>
            <a:custGeom>
              <a:avLst/>
              <a:gdLst>
                <a:gd name="connsiteX0" fmla="*/ 1430130 w 1911307"/>
                <a:gd name="connsiteY0" fmla="*/ 484085 h 1911307"/>
                <a:gd name="connsiteX1" fmla="*/ 1712112 w 1911307"/>
                <a:gd name="connsiteY1" fmla="*/ 399101 h 1911307"/>
                <a:gd name="connsiteX2" fmla="*/ 1815871 w 1911307"/>
                <a:gd name="connsiteY2" fmla="*/ 578817 h 1911307"/>
                <a:gd name="connsiteX3" fmla="*/ 1601281 w 1911307"/>
                <a:gd name="connsiteY3" fmla="*/ 780529 h 1911307"/>
                <a:gd name="connsiteX4" fmla="*/ 1601281 w 1911307"/>
                <a:gd name="connsiteY4" fmla="*/ 1130778 h 1911307"/>
                <a:gd name="connsiteX5" fmla="*/ 1815871 w 1911307"/>
                <a:gd name="connsiteY5" fmla="*/ 1332490 h 1911307"/>
                <a:gd name="connsiteX6" fmla="*/ 1712112 w 1911307"/>
                <a:gd name="connsiteY6" fmla="*/ 1512206 h 1911307"/>
                <a:gd name="connsiteX7" fmla="*/ 1430130 w 1911307"/>
                <a:gd name="connsiteY7" fmla="*/ 1427222 h 1911307"/>
                <a:gd name="connsiteX8" fmla="*/ 1126806 w 1911307"/>
                <a:gd name="connsiteY8" fmla="*/ 1602346 h 1911307"/>
                <a:gd name="connsiteX9" fmla="*/ 1059413 w 1911307"/>
                <a:gd name="connsiteY9" fmla="*/ 1889042 h 1911307"/>
                <a:gd name="connsiteX10" fmla="*/ 851894 w 1911307"/>
                <a:gd name="connsiteY10" fmla="*/ 1889042 h 1911307"/>
                <a:gd name="connsiteX11" fmla="*/ 784502 w 1911307"/>
                <a:gd name="connsiteY11" fmla="*/ 1602346 h 1911307"/>
                <a:gd name="connsiteX12" fmla="*/ 481178 w 1911307"/>
                <a:gd name="connsiteY12" fmla="*/ 1427222 h 1911307"/>
                <a:gd name="connsiteX13" fmla="*/ 199195 w 1911307"/>
                <a:gd name="connsiteY13" fmla="*/ 1512206 h 1911307"/>
                <a:gd name="connsiteX14" fmla="*/ 95436 w 1911307"/>
                <a:gd name="connsiteY14" fmla="*/ 1332490 h 1911307"/>
                <a:gd name="connsiteX15" fmla="*/ 310026 w 1911307"/>
                <a:gd name="connsiteY15" fmla="*/ 1130778 h 1911307"/>
                <a:gd name="connsiteX16" fmla="*/ 310026 w 1911307"/>
                <a:gd name="connsiteY16" fmla="*/ 780529 h 1911307"/>
                <a:gd name="connsiteX17" fmla="*/ 95436 w 1911307"/>
                <a:gd name="connsiteY17" fmla="*/ 578817 h 1911307"/>
                <a:gd name="connsiteX18" fmla="*/ 199195 w 1911307"/>
                <a:gd name="connsiteY18" fmla="*/ 399101 h 1911307"/>
                <a:gd name="connsiteX19" fmla="*/ 481177 w 1911307"/>
                <a:gd name="connsiteY19" fmla="*/ 484085 h 1911307"/>
                <a:gd name="connsiteX20" fmla="*/ 784501 w 1911307"/>
                <a:gd name="connsiteY20" fmla="*/ 308961 h 1911307"/>
                <a:gd name="connsiteX21" fmla="*/ 851894 w 1911307"/>
                <a:gd name="connsiteY21" fmla="*/ 22265 h 1911307"/>
                <a:gd name="connsiteX22" fmla="*/ 1059413 w 1911307"/>
                <a:gd name="connsiteY22" fmla="*/ 22265 h 1911307"/>
                <a:gd name="connsiteX23" fmla="*/ 1126805 w 1911307"/>
                <a:gd name="connsiteY23" fmla="*/ 308961 h 1911307"/>
                <a:gd name="connsiteX24" fmla="*/ 1430129 w 1911307"/>
                <a:gd name="connsiteY24" fmla="*/ 484085 h 1911307"/>
                <a:gd name="connsiteX25" fmla="*/ 1430130 w 1911307"/>
                <a:gd name="connsiteY25" fmla="*/ 484085 h 191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11307" h="1911307">
                  <a:moveTo>
                    <a:pt x="1230207" y="483471"/>
                  </a:moveTo>
                  <a:lnTo>
                    <a:pt x="1434640" y="356856"/>
                  </a:lnTo>
                  <a:lnTo>
                    <a:pt x="1554450" y="476667"/>
                  </a:lnTo>
                  <a:lnTo>
                    <a:pt x="1427835" y="681100"/>
                  </a:lnTo>
                  <a:cubicBezTo>
                    <a:pt x="1476602" y="764970"/>
                    <a:pt x="1502150" y="860316"/>
                    <a:pt x="1501852" y="957333"/>
                  </a:cubicBezTo>
                  <a:lnTo>
                    <a:pt x="1713720" y="1071070"/>
                  </a:lnTo>
                  <a:lnTo>
                    <a:pt x="1669866" y="1234734"/>
                  </a:lnTo>
                  <a:lnTo>
                    <a:pt x="1429515" y="1227299"/>
                  </a:lnTo>
                  <a:cubicBezTo>
                    <a:pt x="1381265" y="1311467"/>
                    <a:pt x="1311467" y="1381265"/>
                    <a:pt x="1227299" y="1429515"/>
                  </a:cubicBezTo>
                  <a:lnTo>
                    <a:pt x="1234734" y="1669866"/>
                  </a:lnTo>
                  <a:lnTo>
                    <a:pt x="1071069" y="1713720"/>
                  </a:lnTo>
                  <a:lnTo>
                    <a:pt x="957333" y="1501852"/>
                  </a:lnTo>
                  <a:cubicBezTo>
                    <a:pt x="860316" y="1502151"/>
                    <a:pt x="764971" y="1476602"/>
                    <a:pt x="681101" y="1427836"/>
                  </a:cubicBezTo>
                  <a:lnTo>
                    <a:pt x="476667" y="1554451"/>
                  </a:lnTo>
                  <a:lnTo>
                    <a:pt x="356857" y="1434640"/>
                  </a:lnTo>
                  <a:lnTo>
                    <a:pt x="483472" y="1230207"/>
                  </a:lnTo>
                  <a:cubicBezTo>
                    <a:pt x="434705" y="1146337"/>
                    <a:pt x="409157" y="1050991"/>
                    <a:pt x="409455" y="953974"/>
                  </a:cubicBezTo>
                  <a:lnTo>
                    <a:pt x="197587" y="840237"/>
                  </a:lnTo>
                  <a:lnTo>
                    <a:pt x="241441" y="676573"/>
                  </a:lnTo>
                  <a:lnTo>
                    <a:pt x="481792" y="684008"/>
                  </a:lnTo>
                  <a:cubicBezTo>
                    <a:pt x="530042" y="599840"/>
                    <a:pt x="599840" y="530042"/>
                    <a:pt x="684008" y="481792"/>
                  </a:cubicBezTo>
                  <a:lnTo>
                    <a:pt x="676573" y="241441"/>
                  </a:lnTo>
                  <a:lnTo>
                    <a:pt x="840238" y="197587"/>
                  </a:lnTo>
                  <a:lnTo>
                    <a:pt x="953974" y="409455"/>
                  </a:lnTo>
                  <a:cubicBezTo>
                    <a:pt x="1050991" y="409156"/>
                    <a:pt x="1146336" y="434705"/>
                    <a:pt x="1230206" y="483471"/>
                  </a:cubicBezTo>
                  <a:lnTo>
                    <a:pt x="1230207" y="483471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6845" tIns="656845" rIns="656844" bIns="65684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>
                  <a:ln>
                    <a:solidFill>
                      <a:schemeClr val="tx1"/>
                    </a:solidFill>
                  </a:ln>
                  <a:solidFill>
                    <a:srgbClr val="002060"/>
                  </a:solidFill>
                </a:rPr>
                <a:t>Pill Abuse</a:t>
              </a:r>
            </a:p>
          </p:txBody>
        </p:sp>
        <p:sp>
          <p:nvSpPr>
            <p:cNvPr id="8" name="Circular Arrow 7"/>
            <p:cNvSpPr/>
            <p:nvPr/>
          </p:nvSpPr>
          <p:spPr>
            <a:xfrm>
              <a:off x="5101082" y="3080899"/>
              <a:ext cx="3433267" cy="3433267"/>
            </a:xfrm>
            <a:prstGeom prst="circularArrow">
              <a:avLst>
                <a:gd name="adj1" fmla="val 4687"/>
                <a:gd name="adj2" fmla="val 299029"/>
                <a:gd name="adj3" fmla="val 2530361"/>
                <a:gd name="adj4" fmla="val 15831030"/>
                <a:gd name="adj5" fmla="val 5469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8"/>
            <p:cNvSpPr/>
            <p:nvPr/>
          </p:nvSpPr>
          <p:spPr>
            <a:xfrm>
              <a:off x="2269715" y="2421426"/>
              <a:ext cx="2494483" cy="2494483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90000"/>
                <a:hueOff val="-17925"/>
                <a:satOff val="-2104"/>
                <a:lumOff val="11505"/>
                <a:alphaOff val="0"/>
              </a:schemeClr>
            </a:lnRef>
            <a:fillRef idx="1">
              <a:schemeClr val="accent2">
                <a:shade val="90000"/>
                <a:hueOff val="-17925"/>
                <a:satOff val="-2104"/>
                <a:lumOff val="11505"/>
                <a:alphaOff val="0"/>
              </a:schemeClr>
            </a:fillRef>
            <a:effectRef idx="2">
              <a:schemeClr val="accent2">
                <a:shade val="90000"/>
                <a:hueOff val="-17925"/>
                <a:satOff val="-2104"/>
                <a:lumOff val="115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ircular Arrow 9"/>
            <p:cNvSpPr/>
            <p:nvPr/>
          </p:nvSpPr>
          <p:spPr>
            <a:xfrm>
              <a:off x="3653926" y="558318"/>
              <a:ext cx="2689555" cy="2689555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lnRef>
            <a:fillRef idx="1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fillRef>
            <a:effectRef idx="2">
              <a:schemeClr val="accent2">
                <a:shade val="90000"/>
                <a:hueOff val="-35851"/>
                <a:satOff val="-4207"/>
                <a:lumOff val="23011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Freeform 10"/>
          <p:cNvSpPr/>
          <p:nvPr/>
        </p:nvSpPr>
        <p:spPr>
          <a:xfrm rot="21074614">
            <a:off x="1843629" y="4745234"/>
            <a:ext cx="2286568" cy="1787760"/>
          </a:xfrm>
          <a:custGeom>
            <a:avLst/>
            <a:gdLst>
              <a:gd name="connsiteX0" fmla="*/ 1430130 w 1911307"/>
              <a:gd name="connsiteY0" fmla="*/ 484085 h 1911307"/>
              <a:gd name="connsiteX1" fmla="*/ 1712112 w 1911307"/>
              <a:gd name="connsiteY1" fmla="*/ 399101 h 1911307"/>
              <a:gd name="connsiteX2" fmla="*/ 1815871 w 1911307"/>
              <a:gd name="connsiteY2" fmla="*/ 578817 h 1911307"/>
              <a:gd name="connsiteX3" fmla="*/ 1601281 w 1911307"/>
              <a:gd name="connsiteY3" fmla="*/ 780529 h 1911307"/>
              <a:gd name="connsiteX4" fmla="*/ 1601281 w 1911307"/>
              <a:gd name="connsiteY4" fmla="*/ 1130778 h 1911307"/>
              <a:gd name="connsiteX5" fmla="*/ 1815871 w 1911307"/>
              <a:gd name="connsiteY5" fmla="*/ 1332490 h 1911307"/>
              <a:gd name="connsiteX6" fmla="*/ 1712112 w 1911307"/>
              <a:gd name="connsiteY6" fmla="*/ 1512206 h 1911307"/>
              <a:gd name="connsiteX7" fmla="*/ 1430130 w 1911307"/>
              <a:gd name="connsiteY7" fmla="*/ 1427222 h 1911307"/>
              <a:gd name="connsiteX8" fmla="*/ 1126806 w 1911307"/>
              <a:gd name="connsiteY8" fmla="*/ 1602346 h 1911307"/>
              <a:gd name="connsiteX9" fmla="*/ 1059413 w 1911307"/>
              <a:gd name="connsiteY9" fmla="*/ 1889042 h 1911307"/>
              <a:gd name="connsiteX10" fmla="*/ 851894 w 1911307"/>
              <a:gd name="connsiteY10" fmla="*/ 1889042 h 1911307"/>
              <a:gd name="connsiteX11" fmla="*/ 784502 w 1911307"/>
              <a:gd name="connsiteY11" fmla="*/ 1602346 h 1911307"/>
              <a:gd name="connsiteX12" fmla="*/ 481178 w 1911307"/>
              <a:gd name="connsiteY12" fmla="*/ 1427222 h 1911307"/>
              <a:gd name="connsiteX13" fmla="*/ 199195 w 1911307"/>
              <a:gd name="connsiteY13" fmla="*/ 1512206 h 1911307"/>
              <a:gd name="connsiteX14" fmla="*/ 95436 w 1911307"/>
              <a:gd name="connsiteY14" fmla="*/ 1332490 h 1911307"/>
              <a:gd name="connsiteX15" fmla="*/ 310026 w 1911307"/>
              <a:gd name="connsiteY15" fmla="*/ 1130778 h 1911307"/>
              <a:gd name="connsiteX16" fmla="*/ 310026 w 1911307"/>
              <a:gd name="connsiteY16" fmla="*/ 780529 h 1911307"/>
              <a:gd name="connsiteX17" fmla="*/ 95436 w 1911307"/>
              <a:gd name="connsiteY17" fmla="*/ 578817 h 1911307"/>
              <a:gd name="connsiteX18" fmla="*/ 199195 w 1911307"/>
              <a:gd name="connsiteY18" fmla="*/ 399101 h 1911307"/>
              <a:gd name="connsiteX19" fmla="*/ 481177 w 1911307"/>
              <a:gd name="connsiteY19" fmla="*/ 484085 h 1911307"/>
              <a:gd name="connsiteX20" fmla="*/ 784501 w 1911307"/>
              <a:gd name="connsiteY20" fmla="*/ 308961 h 1911307"/>
              <a:gd name="connsiteX21" fmla="*/ 851894 w 1911307"/>
              <a:gd name="connsiteY21" fmla="*/ 22265 h 1911307"/>
              <a:gd name="connsiteX22" fmla="*/ 1059413 w 1911307"/>
              <a:gd name="connsiteY22" fmla="*/ 22265 h 1911307"/>
              <a:gd name="connsiteX23" fmla="*/ 1126805 w 1911307"/>
              <a:gd name="connsiteY23" fmla="*/ 308961 h 1911307"/>
              <a:gd name="connsiteX24" fmla="*/ 1430129 w 1911307"/>
              <a:gd name="connsiteY24" fmla="*/ 484085 h 1911307"/>
              <a:gd name="connsiteX25" fmla="*/ 1430130 w 1911307"/>
              <a:gd name="connsiteY25" fmla="*/ 484085 h 191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11307" h="1911307">
                <a:moveTo>
                  <a:pt x="1230207" y="483471"/>
                </a:moveTo>
                <a:lnTo>
                  <a:pt x="1434640" y="356856"/>
                </a:lnTo>
                <a:lnTo>
                  <a:pt x="1554450" y="476667"/>
                </a:lnTo>
                <a:lnTo>
                  <a:pt x="1427835" y="681100"/>
                </a:lnTo>
                <a:cubicBezTo>
                  <a:pt x="1476602" y="764970"/>
                  <a:pt x="1502150" y="860316"/>
                  <a:pt x="1501852" y="957333"/>
                </a:cubicBezTo>
                <a:lnTo>
                  <a:pt x="1713720" y="1071070"/>
                </a:lnTo>
                <a:lnTo>
                  <a:pt x="1669866" y="1234734"/>
                </a:lnTo>
                <a:lnTo>
                  <a:pt x="1429515" y="1227299"/>
                </a:lnTo>
                <a:cubicBezTo>
                  <a:pt x="1381265" y="1311467"/>
                  <a:pt x="1311467" y="1381265"/>
                  <a:pt x="1227299" y="1429515"/>
                </a:cubicBezTo>
                <a:lnTo>
                  <a:pt x="1234734" y="1669866"/>
                </a:lnTo>
                <a:lnTo>
                  <a:pt x="1071069" y="1713720"/>
                </a:lnTo>
                <a:lnTo>
                  <a:pt x="957333" y="1501852"/>
                </a:lnTo>
                <a:cubicBezTo>
                  <a:pt x="860316" y="1502151"/>
                  <a:pt x="764971" y="1476602"/>
                  <a:pt x="681101" y="1427836"/>
                </a:cubicBezTo>
                <a:lnTo>
                  <a:pt x="476667" y="1554451"/>
                </a:lnTo>
                <a:lnTo>
                  <a:pt x="356857" y="1434640"/>
                </a:lnTo>
                <a:lnTo>
                  <a:pt x="483472" y="1230207"/>
                </a:lnTo>
                <a:cubicBezTo>
                  <a:pt x="434705" y="1146337"/>
                  <a:pt x="409157" y="1050991"/>
                  <a:pt x="409455" y="953974"/>
                </a:cubicBezTo>
                <a:lnTo>
                  <a:pt x="197587" y="840237"/>
                </a:lnTo>
                <a:lnTo>
                  <a:pt x="241441" y="676573"/>
                </a:lnTo>
                <a:lnTo>
                  <a:pt x="481792" y="684008"/>
                </a:lnTo>
                <a:cubicBezTo>
                  <a:pt x="530042" y="599840"/>
                  <a:pt x="599840" y="530042"/>
                  <a:pt x="684008" y="481792"/>
                </a:cubicBezTo>
                <a:lnTo>
                  <a:pt x="676573" y="241441"/>
                </a:lnTo>
                <a:lnTo>
                  <a:pt x="840238" y="197587"/>
                </a:lnTo>
                <a:lnTo>
                  <a:pt x="953974" y="409455"/>
                </a:lnTo>
                <a:cubicBezTo>
                  <a:pt x="1050991" y="409156"/>
                  <a:pt x="1146336" y="434705"/>
                  <a:pt x="1230206" y="483471"/>
                </a:cubicBezTo>
                <a:lnTo>
                  <a:pt x="1230207" y="483471"/>
                </a:lnTo>
                <a:close/>
              </a:path>
            </a:pathLst>
          </a:custGeom>
          <a:solidFill>
            <a:srgbClr val="84031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80000"/>
              <a:hueOff val="-35872"/>
              <a:satOff val="-4024"/>
              <a:lumOff val="25680"/>
              <a:alphaOff val="0"/>
            </a:schemeClr>
          </a:fillRef>
          <a:effectRef idx="2">
            <a:schemeClr val="accent2">
              <a:shade val="80000"/>
              <a:hueOff val="-35872"/>
              <a:satOff val="-4024"/>
              <a:lumOff val="256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6845" tIns="656845" rIns="656844" bIns="65684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Cartel Supply and Oversight</a:t>
            </a:r>
          </a:p>
        </p:txBody>
      </p:sp>
      <p:sp>
        <p:nvSpPr>
          <p:cNvPr id="12" name="Circular Arrow 11"/>
          <p:cNvSpPr/>
          <p:nvPr/>
        </p:nvSpPr>
        <p:spPr>
          <a:xfrm rot="2187008">
            <a:off x="1422754" y="4851754"/>
            <a:ext cx="2689555" cy="268955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8174263"/>
              <a:gd name="adj5" fmla="val 6981"/>
            </a:avLst>
          </a:prstGeom>
          <a:solidFill>
            <a:srgbClr val="840313"/>
          </a:solidFill>
          <a:scene3d>
            <a:camera prst="orthographicFront">
              <a:rot lat="1200000" lon="600000" rev="2400000"/>
            </a:camera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2">
              <a:shade val="90000"/>
              <a:hueOff val="-35851"/>
              <a:satOff val="-4207"/>
              <a:lumOff val="23011"/>
              <a:alphaOff val="0"/>
            </a:schemeClr>
          </a:lnRef>
          <a:fillRef idx="1">
            <a:schemeClr val="accent2">
              <a:shade val="90000"/>
              <a:hueOff val="-35851"/>
              <a:satOff val="-4207"/>
              <a:lumOff val="23011"/>
              <a:alphaOff val="0"/>
            </a:schemeClr>
          </a:fillRef>
          <a:effectRef idx="2">
            <a:schemeClr val="accent2">
              <a:shade val="90000"/>
              <a:hueOff val="-35851"/>
              <a:satOff val="-4207"/>
              <a:lumOff val="23011"/>
              <a:alphaOff val="0"/>
            </a:schemeClr>
          </a:effectRef>
          <a:fontRef idx="minor">
            <a:schemeClr val="lt1"/>
          </a:fontRef>
        </p:style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95400"/>
            <a:ext cx="9213096" cy="1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8944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56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866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Targeting the Strategic Link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104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9672262"/>
              </p:ext>
            </p:extLst>
          </p:nvPr>
        </p:nvGraphicFramePr>
        <p:xfrm>
          <a:off x="914400" y="3708400"/>
          <a:ext cx="74676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22203"/>
            <a:ext cx="830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alisto MT" panose="02040603050505030304" pitchFamily="18" charset="0"/>
              </a:rPr>
              <a:t>Leverage enforcement resources &amp; focus on the link point.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Calisto MT" panose="02040603050505030304" pitchFamily="18" charset="0"/>
              </a:rPr>
              <a:t>Provide “Time and Space” for Community Efforts.</a:t>
            </a: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95400"/>
            <a:ext cx="9213096" cy="19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8944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30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0"/>
            <a:ext cx="1284933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7574" y="-6708832"/>
            <a:ext cx="492857" cy="447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974" y="1777442"/>
            <a:ext cx="492857" cy="447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433" y="4576791"/>
            <a:ext cx="492857" cy="44761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218064" y="152400"/>
            <a:ext cx="7535451" cy="6582371"/>
            <a:chOff x="1430009" y="204200"/>
            <a:chExt cx="10047269" cy="6582371"/>
          </a:xfrm>
        </p:grpSpPr>
        <p:grpSp>
          <p:nvGrpSpPr>
            <p:cNvPr id="17" name="Group 16"/>
            <p:cNvGrpSpPr/>
            <p:nvPr/>
          </p:nvGrpSpPr>
          <p:grpSpPr>
            <a:xfrm>
              <a:off x="1430009" y="204200"/>
              <a:ext cx="2593835" cy="1069725"/>
              <a:chOff x="1579097" y="-2280581"/>
              <a:chExt cx="2593835" cy="106972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9097" y="-2280581"/>
                <a:ext cx="382270" cy="260387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1872650" y="-1815994"/>
                <a:ext cx="2300282" cy="605138"/>
                <a:chOff x="4546272" y="-2332834"/>
                <a:chExt cx="2300282" cy="605138"/>
              </a:xfrm>
            </p:grpSpPr>
            <p:sp>
              <p:nvSpPr>
                <p:cNvPr id="14" name="Rounded Rectangular Callout 13"/>
                <p:cNvSpPr/>
                <p:nvPr/>
              </p:nvSpPr>
              <p:spPr>
                <a:xfrm>
                  <a:off x="4546272" y="-2332834"/>
                  <a:ext cx="2300282" cy="605138"/>
                </a:xfrm>
                <a:prstGeom prst="wedgeRoundRectCallout">
                  <a:avLst>
                    <a:gd name="adj1" fmla="val -41142"/>
                    <a:gd name="adj2" fmla="val -94635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731728" y="-2281694"/>
                  <a:ext cx="181002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/>
                    <a:t>100 W. Patapsco Ave.</a:t>
                  </a:r>
                </a:p>
                <a:p>
                  <a:pPr algn="ctr"/>
                  <a:r>
                    <a:rPr lang="en-US" sz="1000" dirty="0"/>
                    <a:t>May 7, 2015</a:t>
                  </a: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4023845" y="5792438"/>
              <a:ext cx="1795832" cy="994133"/>
              <a:chOff x="-733888" y="-2875553"/>
              <a:chExt cx="1795832" cy="99413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674" y="-2141807"/>
                <a:ext cx="382270" cy="260387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-733888" y="-2875553"/>
                <a:ext cx="1643432" cy="602637"/>
                <a:chOff x="1939734" y="-3392393"/>
                <a:chExt cx="1643432" cy="602637"/>
              </a:xfrm>
            </p:grpSpPr>
            <p:sp>
              <p:nvSpPr>
                <p:cNvPr id="21" name="Rounded Rectangular Callout 20"/>
                <p:cNvSpPr/>
                <p:nvPr/>
              </p:nvSpPr>
              <p:spPr>
                <a:xfrm>
                  <a:off x="1939734" y="-3392393"/>
                  <a:ext cx="1643432" cy="597134"/>
                </a:xfrm>
                <a:prstGeom prst="wedgeRoundRectCallout">
                  <a:avLst>
                    <a:gd name="adj1" fmla="val 32598"/>
                    <a:gd name="adj2" fmla="val 97850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142934" y="-3343754"/>
                  <a:ext cx="1302027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/>
                    <a:t>4142 Audrey Ave.</a:t>
                  </a:r>
                </a:p>
                <a:p>
                  <a:pPr algn="ctr"/>
                  <a:r>
                    <a:rPr lang="en-US" sz="1000" dirty="0"/>
                    <a:t>April 8, 2015</a:t>
                  </a: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324314" y="4909868"/>
              <a:ext cx="2152964" cy="1036458"/>
              <a:chOff x="679674" y="-2141807"/>
              <a:chExt cx="2152964" cy="103645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674" y="-2141807"/>
                <a:ext cx="382270" cy="260387"/>
              </a:xfrm>
              <a:prstGeom prst="rect">
                <a:avLst/>
              </a:prstGeom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885766" y="-1706407"/>
                <a:ext cx="1946872" cy="601058"/>
                <a:chOff x="3559388" y="-2223247"/>
                <a:chExt cx="1946872" cy="601058"/>
              </a:xfrm>
            </p:grpSpPr>
            <p:sp>
              <p:nvSpPr>
                <p:cNvPr id="26" name="Rounded Rectangular Callout 25"/>
                <p:cNvSpPr/>
                <p:nvPr/>
              </p:nvSpPr>
              <p:spPr>
                <a:xfrm>
                  <a:off x="3559388" y="-2223247"/>
                  <a:ext cx="1946872" cy="601058"/>
                </a:xfrm>
                <a:prstGeom prst="wedgeRoundRectCallout">
                  <a:avLst>
                    <a:gd name="adj1" fmla="val -41142"/>
                    <a:gd name="adj2" fmla="val -94635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862801" y="-2176187"/>
                  <a:ext cx="130202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/>
                    <a:t>4300 West Bay Ave.</a:t>
                  </a:r>
                </a:p>
                <a:p>
                  <a:pPr algn="ctr"/>
                  <a:r>
                    <a:rPr lang="en-US" sz="1000" dirty="0"/>
                    <a:t>June 8, 2015</a:t>
                  </a:r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5444481" y="3926615"/>
              <a:ext cx="2080726" cy="945661"/>
              <a:chOff x="-1018782" y="-2827081"/>
              <a:chExt cx="2080726" cy="94566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674" y="-2141807"/>
                <a:ext cx="382270" cy="260387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-1018782" y="-2827081"/>
                <a:ext cx="1889591" cy="597406"/>
                <a:chOff x="1654840" y="-3343921"/>
                <a:chExt cx="1889591" cy="597406"/>
              </a:xfrm>
            </p:grpSpPr>
            <p:sp>
              <p:nvSpPr>
                <p:cNvPr id="31" name="Rounded Rectangular Callout 30"/>
                <p:cNvSpPr/>
                <p:nvPr/>
              </p:nvSpPr>
              <p:spPr>
                <a:xfrm>
                  <a:off x="1654840" y="-3343921"/>
                  <a:ext cx="1889591" cy="597406"/>
                </a:xfrm>
                <a:prstGeom prst="wedgeRoundRectCallout">
                  <a:avLst>
                    <a:gd name="adj1" fmla="val 41665"/>
                    <a:gd name="adj2" fmla="val 87550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961404" y="-3300513"/>
                  <a:ext cx="130202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/>
                    <a:t>3900 9</a:t>
                  </a:r>
                  <a:r>
                    <a:rPr lang="en-US" sz="1000" baseline="30000" dirty="0"/>
                    <a:t>th</a:t>
                  </a:r>
                  <a:r>
                    <a:rPr lang="en-US" sz="1000" dirty="0"/>
                    <a:t> Street</a:t>
                  </a:r>
                </a:p>
                <a:p>
                  <a:pPr algn="ctr"/>
                  <a:r>
                    <a:rPr lang="en-US" sz="1000" dirty="0"/>
                    <a:t>September 3, 2015</a:t>
                  </a:r>
                </a:p>
              </p:txBody>
            </p:sp>
          </p:grpSp>
        </p:grpSp>
      </p:grpSp>
      <p:pic>
        <p:nvPicPr>
          <p:cNvPr id="1026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93" y="-3504031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4410876" y="3159141"/>
            <a:ext cx="1607303" cy="426845"/>
            <a:chOff x="5436840" y="-5062204"/>
            <a:chExt cx="1417483" cy="426845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5667276" y="-5062204"/>
              <a:ext cx="982565" cy="426845"/>
            </a:xfrm>
            <a:prstGeom prst="wedgeRoundRectCallout">
              <a:avLst>
                <a:gd name="adj1" fmla="val 38934"/>
                <a:gd name="adj2" fmla="val 21453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36840" y="-5035469"/>
              <a:ext cx="1417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3700 St Victor St</a:t>
              </a:r>
            </a:p>
            <a:p>
              <a:pPr algn="ctr"/>
              <a:r>
                <a:rPr lang="en-US" sz="1000" dirty="0"/>
                <a:t>October 26 2014</a:t>
              </a:r>
            </a:p>
          </p:txBody>
        </p:sp>
      </p:grpSp>
      <p:pic>
        <p:nvPicPr>
          <p:cNvPr id="46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05" y="5801779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96" y="6036350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72" y="-3483563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99" y="-3576821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74" y="4414566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82" y="6368683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46" y="6460761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61" y="3627462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0" y="3957279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65" y="4230240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cdn.gandermountain.com/product/747/747282_L1.jpg?interpolation=lanczos-none&amp;downsize=1200px:1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27" y="6375219"/>
            <a:ext cx="254152" cy="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453803" y="-5358908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4200 6</a:t>
            </a:r>
            <a:r>
              <a:rPr lang="en-US" sz="1000" baseline="30000" dirty="0"/>
              <a:t>th</a:t>
            </a:r>
            <a:r>
              <a:rPr lang="en-US" sz="1000" dirty="0"/>
              <a:t> St</a:t>
            </a:r>
          </a:p>
          <a:p>
            <a:pPr algn="ctr"/>
            <a:r>
              <a:rPr lang="en-US" sz="1000" dirty="0"/>
              <a:t>August 17, 2015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5955762" y="5544369"/>
            <a:ext cx="1567144" cy="426845"/>
            <a:chOff x="11963265" y="-4757404"/>
            <a:chExt cx="1374735" cy="426845"/>
          </a:xfrm>
        </p:grpSpPr>
        <p:sp>
          <p:nvSpPr>
            <p:cNvPr id="58" name="Rounded Rectangular Callout 57"/>
            <p:cNvSpPr/>
            <p:nvPr/>
          </p:nvSpPr>
          <p:spPr>
            <a:xfrm>
              <a:off x="12140876" y="-4757404"/>
              <a:ext cx="982565" cy="426845"/>
            </a:xfrm>
            <a:prstGeom prst="wedgeRoundRectCallout">
              <a:avLst>
                <a:gd name="adj1" fmla="val -90209"/>
                <a:gd name="adj2" fmla="val 16585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63265" y="-4755743"/>
              <a:ext cx="13747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4200 10</a:t>
              </a:r>
              <a:r>
                <a:rPr lang="en-US" sz="1000" baseline="30000" dirty="0"/>
                <a:t>th</a:t>
              </a:r>
              <a:r>
                <a:rPr lang="en-US" sz="1000" dirty="0"/>
                <a:t> St</a:t>
              </a:r>
            </a:p>
            <a:p>
              <a:pPr algn="ctr"/>
              <a:r>
                <a:rPr lang="en-US" sz="1000" dirty="0"/>
                <a:t>August 17, 2015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71391" y="3637331"/>
            <a:ext cx="1164249" cy="426845"/>
            <a:chOff x="12119496" y="-3930876"/>
            <a:chExt cx="1152453" cy="426845"/>
          </a:xfrm>
        </p:grpSpPr>
        <p:sp>
          <p:nvSpPr>
            <p:cNvPr id="59" name="Rounded Rectangular Callout 58"/>
            <p:cNvSpPr/>
            <p:nvPr/>
          </p:nvSpPr>
          <p:spPr>
            <a:xfrm>
              <a:off x="12192000" y="-3930876"/>
              <a:ext cx="982565" cy="426845"/>
            </a:xfrm>
            <a:prstGeom prst="wedgeRoundRectCallout">
              <a:avLst>
                <a:gd name="adj1" fmla="val -74681"/>
                <a:gd name="adj2" fmla="val 1415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19496" y="-3921770"/>
              <a:ext cx="1152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1300 Pontiac</a:t>
              </a:r>
            </a:p>
            <a:p>
              <a:pPr algn="ctr"/>
              <a:r>
                <a:rPr lang="en-US" sz="1000" dirty="0"/>
                <a:t>July 18, 2015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914478" y="3577053"/>
            <a:ext cx="1659163" cy="426845"/>
            <a:chOff x="8615434" y="-3352518"/>
            <a:chExt cx="1637628" cy="426845"/>
          </a:xfrm>
        </p:grpSpPr>
        <p:sp>
          <p:nvSpPr>
            <p:cNvPr id="63" name="Rounded Rectangular Callout 62"/>
            <p:cNvSpPr/>
            <p:nvPr/>
          </p:nvSpPr>
          <p:spPr>
            <a:xfrm>
              <a:off x="8833031" y="-3352518"/>
              <a:ext cx="1198073" cy="426845"/>
            </a:xfrm>
            <a:prstGeom prst="wedgeRoundRectCallout">
              <a:avLst>
                <a:gd name="adj1" fmla="val -62906"/>
                <a:gd name="adj2" fmla="val 5471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15434" y="-3335537"/>
              <a:ext cx="1637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3700 St Margaret St</a:t>
              </a:r>
            </a:p>
            <a:p>
              <a:pPr algn="ctr"/>
              <a:r>
                <a:rPr lang="en-US" sz="1000" dirty="0"/>
                <a:t>June 17, 2015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405287" y="6124350"/>
            <a:ext cx="1544363" cy="426845"/>
            <a:chOff x="12103207" y="-3117996"/>
            <a:chExt cx="1272142" cy="426845"/>
          </a:xfrm>
        </p:grpSpPr>
        <p:sp>
          <p:nvSpPr>
            <p:cNvPr id="60" name="Rounded Rectangular Callout 59"/>
            <p:cNvSpPr/>
            <p:nvPr/>
          </p:nvSpPr>
          <p:spPr>
            <a:xfrm>
              <a:off x="12243124" y="-3117996"/>
              <a:ext cx="982565" cy="426845"/>
            </a:xfrm>
            <a:prstGeom prst="wedgeRoundRectCallout">
              <a:avLst>
                <a:gd name="adj1" fmla="val -84594"/>
                <a:gd name="adj2" fmla="val 3267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03207" y="-3097891"/>
              <a:ext cx="127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4100 </a:t>
              </a:r>
              <a:r>
                <a:rPr lang="en-US" sz="1000" dirty="0" err="1"/>
                <a:t>Hyden</a:t>
              </a:r>
              <a:r>
                <a:rPr lang="en-US" sz="1000" dirty="0"/>
                <a:t> Ct</a:t>
              </a:r>
            </a:p>
            <a:p>
              <a:pPr algn="ctr"/>
              <a:r>
                <a:rPr lang="en-US" sz="1000" dirty="0"/>
                <a:t>July 11, 2015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680739" y="4950174"/>
            <a:ext cx="1341703" cy="426845"/>
            <a:chOff x="10046365" y="-3344858"/>
            <a:chExt cx="1291380" cy="426845"/>
          </a:xfrm>
        </p:grpSpPr>
        <p:sp>
          <p:nvSpPr>
            <p:cNvPr id="62" name="Rounded Rectangular Callout 61"/>
            <p:cNvSpPr/>
            <p:nvPr/>
          </p:nvSpPr>
          <p:spPr>
            <a:xfrm>
              <a:off x="10196076" y="-3344858"/>
              <a:ext cx="982565" cy="426845"/>
            </a:xfrm>
            <a:prstGeom prst="wedgeRoundRectCallout">
              <a:avLst>
                <a:gd name="adj1" fmla="val -44697"/>
                <a:gd name="adj2" fmla="val 22055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46365" y="-3331491"/>
              <a:ext cx="1291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900 </a:t>
              </a:r>
              <a:r>
                <a:rPr lang="en-US" sz="1000" dirty="0" err="1"/>
                <a:t>Dantrey</a:t>
              </a:r>
              <a:r>
                <a:rPr lang="en-US" sz="1000" dirty="0"/>
                <a:t> Ct</a:t>
              </a:r>
            </a:p>
            <a:p>
              <a:pPr algn="ctr"/>
              <a:r>
                <a:rPr lang="en-US" sz="1000" dirty="0"/>
                <a:t>May 1, 2015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70006" y="2957581"/>
            <a:ext cx="1452900" cy="426845"/>
            <a:chOff x="10116564" y="-2302844"/>
            <a:chExt cx="1400384" cy="426845"/>
          </a:xfrm>
        </p:grpSpPr>
        <p:sp>
          <p:nvSpPr>
            <p:cNvPr id="64" name="Rounded Rectangular Callout 63"/>
            <p:cNvSpPr/>
            <p:nvPr/>
          </p:nvSpPr>
          <p:spPr>
            <a:xfrm>
              <a:off x="10317594" y="-2302844"/>
              <a:ext cx="982565" cy="426845"/>
            </a:xfrm>
            <a:prstGeom prst="wedgeRoundRectCallout">
              <a:avLst>
                <a:gd name="adj1" fmla="val -48220"/>
                <a:gd name="adj2" fmla="val 11252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116564" y="-2286940"/>
              <a:ext cx="14003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3600 St Victor St</a:t>
              </a:r>
            </a:p>
            <a:p>
              <a:pPr algn="ctr"/>
              <a:r>
                <a:rPr lang="en-US" sz="1000" dirty="0"/>
                <a:t>May 13, 2015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228918" y="5126260"/>
            <a:ext cx="1336161" cy="426845"/>
            <a:chOff x="12169057" y="-2277820"/>
            <a:chExt cx="1216573" cy="426845"/>
          </a:xfrm>
        </p:grpSpPr>
        <p:sp>
          <p:nvSpPr>
            <p:cNvPr id="61" name="Rounded Rectangular Callout 60"/>
            <p:cNvSpPr/>
            <p:nvPr/>
          </p:nvSpPr>
          <p:spPr>
            <a:xfrm>
              <a:off x="12294248" y="-2277820"/>
              <a:ext cx="982565" cy="426845"/>
            </a:xfrm>
            <a:prstGeom prst="wedgeRoundRectCallout">
              <a:avLst>
                <a:gd name="adj1" fmla="val 56260"/>
                <a:gd name="adj2" fmla="val 12588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69057" y="-2261921"/>
              <a:ext cx="1216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800 Gretna Ct</a:t>
              </a:r>
            </a:p>
            <a:p>
              <a:pPr algn="ctr"/>
              <a:r>
                <a:rPr lang="en-US" sz="1000" dirty="0"/>
                <a:t>May 29, 2015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228918" y="5799602"/>
            <a:ext cx="1357547" cy="426845"/>
            <a:chOff x="10105877" y="-2302844"/>
            <a:chExt cx="1421758" cy="426845"/>
          </a:xfrm>
        </p:grpSpPr>
        <p:sp>
          <p:nvSpPr>
            <p:cNvPr id="67" name="Rounded Rectangular Callout 66"/>
            <p:cNvSpPr/>
            <p:nvPr/>
          </p:nvSpPr>
          <p:spPr>
            <a:xfrm>
              <a:off x="10317594" y="-2302844"/>
              <a:ext cx="982565" cy="426845"/>
            </a:xfrm>
            <a:prstGeom prst="wedgeRoundRectCallout">
              <a:avLst>
                <a:gd name="adj1" fmla="val 71091"/>
                <a:gd name="adj2" fmla="val 1188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105877" y="-2286940"/>
              <a:ext cx="1421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4100 Hague Ave.</a:t>
              </a:r>
            </a:p>
            <a:p>
              <a:pPr algn="ctr"/>
              <a:r>
                <a:rPr lang="en-US" sz="1000" dirty="0"/>
                <a:t>August 31, 2015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11903" y="-2128595"/>
            <a:ext cx="1147799" cy="692002"/>
            <a:chOff x="4949204" y="-2994867"/>
            <a:chExt cx="1530398" cy="692002"/>
          </a:xfrm>
        </p:grpSpPr>
        <p:sp>
          <p:nvSpPr>
            <p:cNvPr id="3" name="Rounded Rectangle 2"/>
            <p:cNvSpPr/>
            <p:nvPr/>
          </p:nvSpPr>
          <p:spPr>
            <a:xfrm>
              <a:off x="4949204" y="-2994867"/>
              <a:ext cx="1530398" cy="468235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57896" y="-2949196"/>
              <a:ext cx="13289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HOMICIDES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81400" y="685800"/>
            <a:ext cx="5463996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anose="02040603050505030304" pitchFamily="18" charset="0"/>
              </a:rPr>
              <a:t>Trojan Horse Meets War Room</a:t>
            </a:r>
          </a:p>
        </p:txBody>
      </p:sp>
    </p:spTree>
    <p:extLst>
      <p:ext uri="{BB962C8B-B14F-4D97-AF65-F5344CB8AC3E}">
        <p14:creationId xmlns:p14="http://schemas.microsoft.com/office/powerpoint/2010/main" val="1749291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0" y="0"/>
            <a:ext cx="5486400" cy="1352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\\SBU.DEA.DOJ.GOV\UserFiles\BALTDO\CWHedrick\Desktop\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13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52400"/>
            <a:ext cx="54102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sto MT" panose="02040603050505030304" pitchFamily="18" charset="0"/>
              </a:rPr>
              <a:t>Thank You!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49090"/>
            <a:ext cx="4038600" cy="5105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050" b="1" dirty="0">
                <a:latin typeface="Calisto MT" panose="02040603050505030304" pitchFamily="18" charset="0"/>
              </a:rPr>
              <a:t>U.S. Drug Enforcement Administration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United States Attorney for Maryland 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OCDETF Mid-Atlantic Region </a:t>
            </a:r>
          </a:p>
          <a:p>
            <a:r>
              <a:rPr lang="en-US" sz="1050" b="1" dirty="0">
                <a:latin typeface="Calisto MT" panose="02040603050505030304" pitchFamily="18" charset="0"/>
              </a:rPr>
              <a:t>States Attorney Offices throughout MD</a:t>
            </a:r>
          </a:p>
          <a:p>
            <a:r>
              <a:rPr lang="en-US" sz="1050" b="1" dirty="0">
                <a:latin typeface="Calisto MT" panose="02040603050505030304" pitchFamily="18" charset="0"/>
              </a:rPr>
              <a:t>State Fusion Centers in MD,VA, PA, NJ, NE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DEA-SOD 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DEA-Fusion Center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Washington - Baltimore HIDTA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El Paso Intelligence Center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Federal Bureau of Investigation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Maryland Army National Guard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Maryland State Police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Baltimore City Police Department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Baltimore County Police Department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Annapolis City Police Department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Anne Arundel County Police Department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Frederick County Sheriff’s Office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Howard County Police Department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Harford County Sheriff’s Office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Cecil County Sheriff’s Office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Carroll County Sheriff’s Office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Wicomico County Sheriff’s Office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Washington County Narcotics Task Force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Kent County Sheriff’s Office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Governor’s Office of Crime Control and Prevention in Maryland</a:t>
            </a:r>
          </a:p>
          <a:p>
            <a:pPr lvl="0"/>
            <a:r>
              <a:rPr lang="en-US" sz="1050" b="1" dirty="0">
                <a:latin typeface="Calisto MT" panose="02040603050505030304" pitchFamily="18" charset="0"/>
              </a:rPr>
              <a:t>U.S. Coast Guard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02596"/>
            <a:ext cx="4038600" cy="51054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Office of the Chief Medical Examiner for MD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MD Department of Health &amp; Mental Hygiene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Johns Hopkins Bloomberg School of Public 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Johns Hopkins University School of Nursing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Partnership for a Safer Maryland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Chesapeake Region Safety Council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AA Co. Health Department and Public Schools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Behavioral Health System Baltimore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Baltimore City Health Department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Mayor of Baltimore’s Heroin Treatment &amp; Prevention Task Force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Outcome-Stat- Baltimore’s Strategic 5-Year Plan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Baltimore City Fire Department- EMT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EMT Services throughout MD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R. Adams Cowley Shock Trauma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Carroll Co Health Department and Public Schools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Harford Co Health Department and Public Schools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Howard County Health Department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Prince George’s County Health Department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Washington County Health Department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U.S. Army Cyber Command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U.S. Army and Civilian Employees– Ft. Meade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U.S. Naval Academy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Maryland DARE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Maryland State Child Fatality Review Team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50" b="1" dirty="0">
                <a:latin typeface="Calisto MT" panose="02040603050505030304" pitchFamily="18" charset="0"/>
              </a:rPr>
              <a:t>The Families &amp; Friends of MD’s Fatal OD Victims</a:t>
            </a:r>
          </a:p>
          <a:p>
            <a:endParaRPr lang="en-US" sz="105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8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roin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9144000" cy="5715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000" y="3505200"/>
            <a:ext cx="838200" cy="686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371600" y="4191000"/>
            <a:ext cx="609600" cy="1112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562600" y="3115277"/>
            <a:ext cx="762000" cy="415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629400" y="3848372"/>
            <a:ext cx="762000" cy="51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Heroin Source Regions</a:t>
            </a:r>
          </a:p>
        </p:txBody>
      </p:sp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181479"/>
            <a:ext cx="9125784" cy="19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7" y="84591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161"/>
            <a:ext cx="741363" cy="105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32583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BU.DEA.DOJ.GOV\UserFiles\BALTDO\CWHedrick\My Documents\My Pictures\DEA\Drugs\Heroin\sinaloa poppie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409553"/>
            <a:ext cx="9136896" cy="54484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Meanwhile in Sinaloa: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</a:b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Change is in the Air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53" y="74580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219200"/>
            <a:ext cx="9136896" cy="1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7" y="84591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9050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sto MT" panose="02040603050505030304" pitchFamily="18" charset="0"/>
              </a:rPr>
              <a:t>MEX/T: Crudely manufactured, pasty, gummy tar heroin from Mexico…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sto MT" panose="02040603050505030304" pitchFamily="18" charset="0"/>
              </a:rPr>
              <a:t>MEX/BP: Crudely manufactured brown powder heroin from Mexico…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sto MT" panose="02040603050505030304" pitchFamily="18" charset="0"/>
              </a:rPr>
              <a:t>MEX-SA: Refined to highly refined product that resembles SA heroin… 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sto MT" panose="02040603050505030304" pitchFamily="18" charset="0"/>
              </a:rPr>
              <a:t>MEX: Refined or crudely manufactured heroin from Mexico… 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sto MT" panose="02040603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sto MT" panose="02040603050505030304" pitchFamily="18" charset="0"/>
              </a:rPr>
              <a:t>INC-SA: Refined to highly refined product that resembles SA heroin with an “Inconclusive” origin…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1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BU.DEA.DOJ.GOV\UserFiles\BALTDO\CWHedrick\My Documents\My Pictures\DEA\DEA Insignia\forensic_scienc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458"/>
            <a:ext cx="2819400" cy="31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BU.DEA.DOJ.GOV\UserFiles\BALTDO\CWHedrick\My Documents\My Pictures\DEA\DEA Insignia\Intelligence.j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91" y="292221"/>
            <a:ext cx="2895600" cy="29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599" y="3733800"/>
            <a:ext cx="86273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sto MT" panose="02040603050505030304" pitchFamily="18" charset="0"/>
              </a:rPr>
              <a:t>Domestic Monitoring</a:t>
            </a:r>
          </a:p>
          <a:p>
            <a:pPr algn="ctr"/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sto MT" panose="02040603050505030304" pitchFamily="18" charset="0"/>
              </a:rPr>
              <a:t>Program</a:t>
            </a:r>
          </a:p>
          <a:p>
            <a:pPr algn="ctr"/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sto MT" panose="02040603050505030304" pitchFamily="18" charset="0"/>
              </a:rPr>
              <a:t>95 - 5</a:t>
            </a:r>
          </a:p>
        </p:txBody>
      </p:sp>
    </p:spTree>
    <p:extLst>
      <p:ext uri="{BB962C8B-B14F-4D97-AF65-F5344CB8AC3E}">
        <p14:creationId xmlns:p14="http://schemas.microsoft.com/office/powerpoint/2010/main" val="52574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/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Face of Heroin Update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45CC-8426-497A-9B7E-723F23D90FE8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 descr="D:\Shapes_&amp;_Symbols_Graphics\PPP_CSHAP_CLP_circlepuzzl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0" y="1172057"/>
            <a:ext cx="7143749" cy="6077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92"/>
            <a:ext cx="9144000" cy="190500"/>
          </a:xfrm>
          <a:prstGeom prst="rect">
            <a:avLst/>
          </a:prstGeom>
        </p:spPr>
      </p:pic>
      <p:pic>
        <p:nvPicPr>
          <p:cNvPr id="1026" name="Picture 2" descr="\\SBU.DEA.DOJ.GOV\UserFiles\BALTDO\CWHedrick\My Documents\My Pictures\DEA\Drugs\Heroin\New Face of Heroin\Heroin High_Herefo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77" y="2719136"/>
            <a:ext cx="1552757" cy="1164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855" y="44667"/>
            <a:ext cx="741363" cy="8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0438"/>
            <a:ext cx="1101301" cy="1368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90" y="2468105"/>
            <a:ext cx="890297" cy="1223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\\SBU.DEA.DOJ.GOV\UserFiles\BALTDO\CWHedrick\My Documents\My Pictures\DEA\Drugs\Abuse_Demand Reduction\SIMMERS, Brook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60" y="4570438"/>
            <a:ext cx="1282016" cy="1399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10911"/>
            <a:ext cx="806240" cy="8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BU.DEA.DOJ.GOV\UserFiles\BALTDO\CWHedrick\My Documents\My Pictures\DEA\Drugs\Heroin\New Face of Heroin\brandi bola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39" y="1394847"/>
            <a:ext cx="808832" cy="7155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BU.DEA.DOJ.GOV\UserFiles\BALTDO\CWHedrick\My Documents\My Pictures\DEA\Drugs\Heroin\New Face of Heroin\mike carpenda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07404"/>
            <a:ext cx="908540" cy="12230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53400" y="62484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4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FYI…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1524000"/>
            <a:ext cx="9136896" cy="517577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White House Declares a Heroin Epidemic; Announces Plans to Stem Flow of Pain Meds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Heroin Deaths Quadruple in U.S. Since 2000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526,000 Americans in Treatment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sto MT" panose="02040603050505030304" pitchFamily="18" charset="0"/>
              </a:rPr>
              <a:t>Women/Youth/Private Insured/Higher Income/ Rural/Suburbs = Highest Growth Areas</a:t>
            </a: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143000"/>
            <a:ext cx="9125784" cy="19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653" y="74580"/>
            <a:ext cx="800747" cy="10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74776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4859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E:\shooting u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2752725" cy="2819400"/>
          </a:xfrm>
          <a:prstGeom prst="rect">
            <a:avLst/>
          </a:prstGeom>
          <a:noFill/>
          <a:ln w="38100">
            <a:solidFill>
              <a:schemeClr val="bg2"/>
            </a:solidFill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7285" y="76200"/>
            <a:ext cx="1159292" cy="83099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sto MT" panose="02040603050505030304" pitchFamily="18" charset="0"/>
              </a:rPr>
              <a:t>4/5</a:t>
            </a:r>
          </a:p>
        </p:txBody>
      </p:sp>
    </p:spTree>
    <p:extLst>
      <p:ext uri="{BB962C8B-B14F-4D97-AF65-F5344CB8AC3E}">
        <p14:creationId xmlns:p14="http://schemas.microsoft.com/office/powerpoint/2010/main" val="396847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90" y="152400"/>
            <a:ext cx="8229600" cy="1143000"/>
          </a:xfrm>
        </p:spPr>
        <p:txBody>
          <a:bodyPr/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sto MT" panose="02040603050505030304" pitchFamily="18" charset="0"/>
              </a:rPr>
              <a:t>Record WV Fatal OD’s</a:t>
            </a:r>
          </a:p>
        </p:txBody>
      </p:sp>
      <p:pic>
        <p:nvPicPr>
          <p:cNvPr id="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" y="1358682"/>
            <a:ext cx="9136896" cy="1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ebster/graphics_website/images/DEAUSBadge-gol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161"/>
            <a:ext cx="741363" cy="105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SBU.DEA.DOJ.GOV\UserFiles\BALTDO\CWHedrick\My Documents\My Pictures\DEA\DEA Insignia\OCDET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" y="138944"/>
            <a:ext cx="968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BU.DEA.DOJ.GOV\UserFiles\BALTDO\CWHedrick\Desktop\wv rat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7" y="1549035"/>
            <a:ext cx="9170777" cy="53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5886450" y="3429000"/>
            <a:ext cx="1066800" cy="1066800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6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917</Words>
  <Application>Microsoft Office PowerPoint</Application>
  <PresentationFormat>On-screen Show (4:3)</PresentationFormat>
  <Paragraphs>217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Calisto MT</vt:lpstr>
      <vt:lpstr>Times New Roman</vt:lpstr>
      <vt:lpstr>Wingdings</vt:lpstr>
      <vt:lpstr>Office Theme</vt:lpstr>
      <vt:lpstr>Mid-Atlantic OCDETF Presents Trojan Horse… </vt:lpstr>
      <vt:lpstr>Former Bluefield Police Officer: Steve Murphy</vt:lpstr>
      <vt:lpstr>Heroin Source Regions</vt:lpstr>
      <vt:lpstr>Meanwhile in Sinaloa: Change is in the Air</vt:lpstr>
      <vt:lpstr>PowerPoint Presentation</vt:lpstr>
      <vt:lpstr>Face of Heroin Update</vt:lpstr>
      <vt:lpstr>FYI…</vt:lpstr>
      <vt:lpstr>PowerPoint Presentation</vt:lpstr>
      <vt:lpstr>Record WV Fatal OD’s</vt:lpstr>
      <vt:lpstr>Dope Economics for Idiots </vt:lpstr>
      <vt:lpstr>Toluca – 2005-2007</vt:lpstr>
      <vt:lpstr>Fentanyl: From China With Love</vt:lpstr>
      <vt:lpstr>Widespread U.S. Bulk Fentanyl Seizures</vt:lpstr>
      <vt:lpstr>Fentanyl Seizure</vt:lpstr>
      <vt:lpstr>Heroin with Fire: More Lethal Than a Handgun</vt:lpstr>
      <vt:lpstr>An Officer Safety Issue: Handling Fentanyl</vt:lpstr>
      <vt:lpstr>U.S. vs the World</vt:lpstr>
      <vt:lpstr>  Where You Live  Makes a Difference </vt:lpstr>
      <vt:lpstr>WV: You’re # 3</vt:lpstr>
      <vt:lpstr>Education &amp; Awareness Best Practices</vt:lpstr>
      <vt:lpstr>Bio-Surveillance A Best Practice</vt:lpstr>
      <vt:lpstr>What Can MDs Do? Best Practices</vt:lpstr>
      <vt:lpstr>What Can Consumers Do? Best Practices</vt:lpstr>
      <vt:lpstr>We Can’t Arrest Our  Way Out of This One…</vt:lpstr>
      <vt:lpstr>A Problematic Progression: The Macro View</vt:lpstr>
      <vt:lpstr>Targeting the Strategic Link</vt:lpstr>
      <vt:lpstr>PowerPoint Presentation</vt:lpstr>
      <vt:lpstr>PowerPoint Presentation</vt:lpstr>
    </vt:vector>
  </TitlesOfParts>
  <Company>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Hedrick, Charles W. (Buck)</dc:creator>
  <cp:lastModifiedBy>Karl Colder</cp:lastModifiedBy>
  <cp:revision>107</cp:revision>
  <cp:lastPrinted>2015-12-01T17:00:54Z</cp:lastPrinted>
  <dcterms:created xsi:type="dcterms:W3CDTF">2015-11-18T15:41:25Z</dcterms:created>
  <dcterms:modified xsi:type="dcterms:W3CDTF">2019-07-15T13:34:23Z</dcterms:modified>
</cp:coreProperties>
</file>