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368" r:id="rId11"/>
    <p:sldId id="370" r:id="rId12"/>
    <p:sldId id="303" r:id="rId13"/>
    <p:sldId id="266" r:id="rId14"/>
    <p:sldId id="371" r:id="rId15"/>
    <p:sldId id="265" r:id="rId16"/>
    <p:sldId id="267" r:id="rId17"/>
    <p:sldId id="268" r:id="rId18"/>
    <p:sldId id="269" r:id="rId19"/>
    <p:sldId id="372" r:id="rId20"/>
    <p:sldId id="375" r:id="rId21"/>
    <p:sldId id="376" r:id="rId22"/>
    <p:sldId id="377" r:id="rId23"/>
    <p:sldId id="378" r:id="rId24"/>
    <p:sldId id="379" r:id="rId25"/>
    <p:sldId id="380" r:id="rId26"/>
    <p:sldId id="381" r:id="rId27"/>
    <p:sldId id="382" r:id="rId28"/>
    <p:sldId id="383" r:id="rId29"/>
    <p:sldId id="384" r:id="rId30"/>
    <p:sldId id="385" r:id="rId31"/>
    <p:sldId id="386" r:id="rId32"/>
    <p:sldId id="387" r:id="rId33"/>
    <p:sldId id="273" r:id="rId34"/>
    <p:sldId id="274" r:id="rId35"/>
    <p:sldId id="275" r:id="rId36"/>
    <p:sldId id="276" r:id="rId37"/>
    <p:sldId id="277" r:id="rId38"/>
    <p:sldId id="278" r:id="rId39"/>
    <p:sldId id="279" r:id="rId40"/>
    <p:sldId id="280" r:id="rId41"/>
    <p:sldId id="281" r:id="rId42"/>
    <p:sldId id="284" r:id="rId43"/>
    <p:sldId id="282" r:id="rId44"/>
    <p:sldId id="292" r:id="rId45"/>
    <p:sldId id="293" r:id="rId46"/>
    <p:sldId id="294" r:id="rId47"/>
    <p:sldId id="374" r:id="rId4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94666"/>
  </p:normalViewPr>
  <p:slideViewPr>
    <p:cSldViewPr snapToGrid="0" snapToObjects="1">
      <p:cViewPr varScale="1">
        <p:scale>
          <a:sx n="72" d="100"/>
          <a:sy n="72" d="100"/>
        </p:scale>
        <p:origin x="12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1143000" y="685800"/>
            <a:ext cx="4572000" cy="3429000"/>
          </a:xfrm>
          <a:prstGeom prst="rect">
            <a:avLst/>
          </a:prstGeom>
        </p:spPr>
        <p:txBody>
          <a:bodyPr/>
          <a:lstStyle/>
          <a:p>
            <a:endParaRPr/>
          </a:p>
        </p:txBody>
      </p:sp>
      <p:sp>
        <p:nvSpPr>
          <p:cNvPr id="134" name="Shape 1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98cee95a3_0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Episcopal Relief &amp; Development</a:t>
            </a:r>
            <a:endParaRPr/>
          </a:p>
        </p:txBody>
      </p:sp>
      <p:sp>
        <p:nvSpPr>
          <p:cNvPr id="104" name="Google Shape;104;g598cee95a3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39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81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09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98cee95a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98cee95a3_0_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82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147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98cee95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98cee95a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There was a fire across the street from the church. And it was a very hot day. The first responders needed a place to get their vitals checked at specific intervals. The church had an aire conditioned hall, the ability to prepare snacks and wifi. </a:t>
            </a:r>
            <a:endParaRPr/>
          </a:p>
        </p:txBody>
      </p:sp>
    </p:spTree>
    <p:extLst>
      <p:ext uri="{BB962C8B-B14F-4D97-AF65-F5344CB8AC3E}">
        <p14:creationId xmlns:p14="http://schemas.microsoft.com/office/powerpoint/2010/main" val="3580197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98cee95a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98cee95a3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1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98cee95a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98cee95a3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590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98cee95a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98cee95a3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t>Photo from: Klingener, Nancy</a:t>
            </a:r>
            <a:r>
              <a:rPr lang="en-US" sz="1000">
                <a:solidFill>
                  <a:srgbClr val="3D3D3D"/>
                </a:solidFill>
              </a:rPr>
              <a:t>.</a:t>
            </a:r>
            <a:r>
              <a:rPr lang="en-US" sz="1000"/>
              <a:t> “</a:t>
            </a:r>
            <a:r>
              <a:rPr lang="en-US" sz="1000">
                <a:solidFill>
                  <a:srgbClr val="222222"/>
                </a:solidFill>
              </a:rPr>
              <a:t>Middle Keys Church Tackling Housing Crisis Head-On” </a:t>
            </a:r>
            <a:r>
              <a:rPr lang="en-US" sz="1000"/>
              <a:t>LRN http://www.wlrn.org/post/middle-keys-church-tackling-housing-crisis-head?fbclid=IwAR1b7WU2VCGImjvi31v1mFB7SEghWBB5xQbhb9rgADDmF86AuQMjA3loJgY</a:t>
            </a:r>
            <a:endParaRPr sz="1000"/>
          </a:p>
        </p:txBody>
      </p:sp>
    </p:spTree>
    <p:extLst>
      <p:ext uri="{BB962C8B-B14F-4D97-AF65-F5344CB8AC3E}">
        <p14:creationId xmlns:p14="http://schemas.microsoft.com/office/powerpoint/2010/main" val="55322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B28B81-A8B7-564B-932C-3CD43BF79674}" type="slidenum">
              <a:rPr lang="en-US" smtClean="0"/>
              <a:pPr>
                <a:defRPr/>
              </a:pPr>
              <a:t>11</a:t>
            </a:fld>
            <a:endParaRPr lang="en-US"/>
          </a:p>
        </p:txBody>
      </p:sp>
    </p:spTree>
    <p:extLst>
      <p:ext uri="{BB962C8B-B14F-4D97-AF65-F5344CB8AC3E}">
        <p14:creationId xmlns:p14="http://schemas.microsoft.com/office/powerpoint/2010/main" val="413842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53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98cee95a3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98cee95a3_0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have multiple ways of looking at a disaster and at the bad things that happen in our worlds and our lives. The goal is not only to see the good or just the see the bad, but to see both!</a:t>
            </a:r>
            <a:endParaRPr/>
          </a:p>
        </p:txBody>
      </p:sp>
    </p:spTree>
    <p:extLst>
      <p:ext uri="{BB962C8B-B14F-4D97-AF65-F5344CB8AC3E}">
        <p14:creationId xmlns:p14="http://schemas.microsoft.com/office/powerpoint/2010/main" val="379635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Sorry to inform you, but you have just experienced a flood, and in your community. For some of you this is not a “practice run” it is the reality that you have experienced, will experience or are </a:t>
            </a:r>
            <a:endParaRPr/>
          </a:p>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Your ministry building and property is ok, it safe to get to your property from most of the community. There is some flooding in the area that has damaged homes. Folks have been displaced and are in shelters. </a:t>
            </a:r>
            <a:endParaRPr/>
          </a:p>
        </p:txBody>
      </p:sp>
    </p:spTree>
    <p:extLst>
      <p:ext uri="{BB962C8B-B14F-4D97-AF65-F5344CB8AC3E}">
        <p14:creationId xmlns:p14="http://schemas.microsoft.com/office/powerpoint/2010/main" val="318432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26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214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50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98cee95a3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98cee95a3_0_2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13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B25C-1EC5-3342-9881-91CAD1C45D9A}"/>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58F56F35-3D7B-024E-83B3-9BA69F9FAD74}"/>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2D101E-605B-0347-AB16-D83F54C3F61B}"/>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5" name="Footer Placeholder 4">
            <a:extLst>
              <a:ext uri="{FF2B5EF4-FFF2-40B4-BE49-F238E27FC236}">
                <a16:creationId xmlns:a16="http://schemas.microsoft.com/office/drawing/2014/main" id="{89FE578A-21A3-3044-A41B-7CE7582F5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F91B0-329F-D44D-98FE-2A4F82F8D9CA}"/>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6038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B1ED-871D-1946-BA56-3EA0D6A19F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5F922F-0979-714E-9E63-532CAA4E22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736A85-E6A0-9B47-B175-645D4380AB97}"/>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5" name="Footer Placeholder 4">
            <a:extLst>
              <a:ext uri="{FF2B5EF4-FFF2-40B4-BE49-F238E27FC236}">
                <a16:creationId xmlns:a16="http://schemas.microsoft.com/office/drawing/2014/main" id="{4543BC9B-EFA4-214F-BE7E-31B5CEB83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B9BA1-2F25-D140-807D-0ECDB5749783}"/>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1405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E582B-828B-E94D-9072-BDA71FF72A18}"/>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ADBF2-1847-494E-B70D-DD698AD4718F}"/>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6BDBF-1C59-D94E-B3BA-89CC98E57B1F}"/>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5" name="Footer Placeholder 4">
            <a:extLst>
              <a:ext uri="{FF2B5EF4-FFF2-40B4-BE49-F238E27FC236}">
                <a16:creationId xmlns:a16="http://schemas.microsoft.com/office/drawing/2014/main" id="{117D8D6F-1540-4B41-AAF1-3CC8EF4DC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B7092-BABE-9540-8521-D03F4885241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19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FFFFFF"/>
        </a:solidFill>
        <a:effectLst/>
      </p:bgPr>
    </p:bg>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122" name="Picture 2" descr="https://lh5.googleusercontent.com/dMNy6HVXcEpapRXGO_tbHu61-KQrcDHyFxB-cmRKPjCskqP3bTAEePnvHA567RZ-E6v6m0mm1HrEp--CZDu48AUVZPVBsK5tYn56LLoDjm6n1TfY0Mvs34Q2tcI0SxkihBonHkcc">
            <a:extLst>
              <a:ext uri="{FF2B5EF4-FFF2-40B4-BE49-F238E27FC236}">
                <a16:creationId xmlns:a16="http://schemas.microsoft.com/office/drawing/2014/main" id="{12B36D21-8D6A-8F44-9F41-7F6A8C72DC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610" y="8196349"/>
            <a:ext cx="2176989" cy="84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293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lstStyle/>
          <a:p>
            <a:r>
              <a:t>Title Text</a:t>
            </a:r>
          </a:p>
        </p:txBody>
      </p:sp>
      <p:sp>
        <p:nvSpPr>
          <p:cNvPr id="72" name="Body Level One…"/>
          <p:cNvSpPr txBox="1">
            <a:spLocks noGrp="1"/>
          </p:cNvSpPr>
          <p:nvPr>
            <p:ph type="body" idx="1"/>
          </p:nvPr>
        </p:nvSpPr>
        <p:spPr>
          <a:prstGeom prst="rect">
            <a:avLst/>
          </a:prstGeom>
        </p:spPr>
        <p:txBody>
          <a:bodyPr/>
          <a:lstStyle>
            <a:lvl1pPr>
              <a:defRPr>
                <a:latin typeface="+mj-lt"/>
                <a:ea typeface="+mj-ea"/>
                <a:cs typeface="+mj-cs"/>
                <a:sym typeface="Georgia"/>
              </a:defRPr>
            </a:lvl1pPr>
            <a:lvl2pPr>
              <a:defRPr>
                <a:latin typeface="+mj-lt"/>
                <a:ea typeface="+mj-ea"/>
                <a:cs typeface="+mj-cs"/>
                <a:sym typeface="Georgia"/>
              </a:defRPr>
            </a:lvl2pPr>
            <a:lvl3pPr>
              <a:defRPr>
                <a:latin typeface="+mj-lt"/>
                <a:ea typeface="+mj-ea"/>
                <a:cs typeface="+mj-cs"/>
                <a:sym typeface="Georgia"/>
              </a:defRPr>
            </a:lvl3pPr>
            <a:lvl4pPr>
              <a:defRPr>
                <a:latin typeface="+mj-lt"/>
                <a:ea typeface="+mj-ea"/>
                <a:cs typeface="+mj-cs"/>
                <a:sym typeface="Georgia"/>
              </a:defRPr>
            </a:lvl4pPr>
            <a:lvl5pPr>
              <a:defRPr>
                <a:latin typeface="+mj-lt"/>
                <a:ea typeface="+mj-ea"/>
                <a:cs typeface="+mj-cs"/>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098" name="Picture 2" descr="https://lh5.googleusercontent.com/dMNy6HVXcEpapRXGO_tbHu61-KQrcDHyFxB-cmRKPjCskqP3bTAEePnvHA567RZ-E6v6m0mm1HrEp--CZDu48AUVZPVBsK5tYn56LLoDjm6n1TfY0Mvs34Q2tcI0SxkihBonHkcc">
            <a:extLst>
              <a:ext uri="{FF2B5EF4-FFF2-40B4-BE49-F238E27FC236}">
                <a16:creationId xmlns:a16="http://schemas.microsoft.com/office/drawing/2014/main" id="{3B3E7926-4D23-3248-A2F7-8FFFE1E4A7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4080" y="8117221"/>
            <a:ext cx="2381135" cy="92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006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1" name="Image"/>
          <p:cNvSpPr>
            <a:spLocks noGrp="1"/>
          </p:cNvSpPr>
          <p:nvPr>
            <p:ph type="pic" sz="half" idx="13"/>
          </p:nvPr>
        </p:nvSpPr>
        <p:spPr>
          <a:xfrm>
            <a:off x="6819900" y="2654300"/>
            <a:ext cx="5588000" cy="6350000"/>
          </a:xfrm>
          <a:prstGeom prst="rect">
            <a:avLst/>
          </a:prstGeom>
          <a:ln w="9525">
            <a:round/>
          </a:ln>
        </p:spPr>
        <p:txBody>
          <a:bodyPr lIns="91439" tIns="45719" rIns="91439" bIns="45719" anchor="t">
            <a:noAutofit/>
          </a:bodyPr>
          <a:lstStyle/>
          <a:p>
            <a:endParaRPr/>
          </a:p>
        </p:txBody>
      </p:sp>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02209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ontent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A92C75-0236-8F47-801B-D3EC9EA33B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8496" y="8766226"/>
            <a:ext cx="1246156" cy="734912"/>
          </a:xfrm>
          <a:prstGeom prst="rect">
            <a:avLst/>
          </a:prstGeom>
        </p:spPr>
      </p:pic>
      <p:sp>
        <p:nvSpPr>
          <p:cNvPr id="13" name="Text Placeholder 12">
            <a:extLst>
              <a:ext uri="{FF2B5EF4-FFF2-40B4-BE49-F238E27FC236}">
                <a16:creationId xmlns:a16="http://schemas.microsoft.com/office/drawing/2014/main" id="{5B3D22AB-B7F3-6546-9CBA-6740CA05A104}"/>
              </a:ext>
            </a:extLst>
          </p:cNvPr>
          <p:cNvSpPr>
            <a:spLocks noGrp="1"/>
          </p:cNvSpPr>
          <p:nvPr>
            <p:ph type="body" sz="quarter" idx="11" hasCustomPrompt="1"/>
          </p:nvPr>
        </p:nvSpPr>
        <p:spPr>
          <a:xfrm>
            <a:off x="817374" y="818535"/>
            <a:ext cx="9005190" cy="854026"/>
          </a:xfrm>
          <a:prstGeom prst="rect">
            <a:avLst/>
          </a:prstGeom>
        </p:spPr>
        <p:txBody>
          <a:bodyPr/>
          <a:lstStyle>
            <a:lvl1pPr marL="0" indent="0" algn="l">
              <a:buNone/>
              <a:defRPr sz="3733" baseline="0">
                <a:solidFill>
                  <a:schemeClr val="tx1"/>
                </a:solidFill>
                <a:latin typeface="Roboto" panose="02000000000000000000" pitchFamily="2" charset="0"/>
              </a:defRPr>
            </a:lvl1pPr>
            <a:lvl2pPr marL="487695" indent="0">
              <a:buNone/>
              <a:defRPr sz="3200" baseline="0">
                <a:solidFill>
                  <a:schemeClr val="bg1">
                    <a:lumMod val="50000"/>
                  </a:schemeClr>
                </a:solidFill>
              </a:defRPr>
            </a:lvl2pPr>
            <a:lvl3pPr marL="975390" indent="0">
              <a:buNone/>
              <a:defRPr sz="3200" baseline="0">
                <a:solidFill>
                  <a:schemeClr val="bg1">
                    <a:lumMod val="50000"/>
                  </a:schemeClr>
                </a:solidFill>
              </a:defRPr>
            </a:lvl3pPr>
            <a:lvl4pPr marL="1463086" indent="0">
              <a:buNone/>
              <a:defRPr sz="3200" baseline="0">
                <a:solidFill>
                  <a:schemeClr val="bg1">
                    <a:lumMod val="50000"/>
                  </a:schemeClr>
                </a:solidFill>
              </a:defRPr>
            </a:lvl4pPr>
            <a:lvl5pPr marL="1950781" indent="0">
              <a:buNone/>
              <a:defRPr sz="3200" baseline="0">
                <a:solidFill>
                  <a:schemeClr val="bg1">
                    <a:lumMod val="50000"/>
                  </a:schemeClr>
                </a:solidFill>
              </a:defRPr>
            </a:lvl5pPr>
          </a:lstStyle>
          <a:p>
            <a:pPr lvl="0"/>
            <a:r>
              <a:rPr lang="en-US" dirty="0"/>
              <a:t>Page Title– Roboto 35pt</a:t>
            </a:r>
          </a:p>
        </p:txBody>
      </p:sp>
      <p:sp>
        <p:nvSpPr>
          <p:cNvPr id="7" name="Slide Number Placeholder 5">
            <a:extLst>
              <a:ext uri="{FF2B5EF4-FFF2-40B4-BE49-F238E27FC236}">
                <a16:creationId xmlns:a16="http://schemas.microsoft.com/office/drawing/2014/main" id="{88F91DC1-085D-D54A-B4DA-3AEC85958645}"/>
              </a:ext>
            </a:extLst>
          </p:cNvPr>
          <p:cNvSpPr>
            <a:spLocks noGrp="1"/>
          </p:cNvSpPr>
          <p:nvPr>
            <p:ph type="sldNum" sz="quarter" idx="12"/>
          </p:nvPr>
        </p:nvSpPr>
        <p:spPr>
          <a:xfrm>
            <a:off x="11165474" y="9040143"/>
            <a:ext cx="383118" cy="379591"/>
          </a:xfrm>
        </p:spPr>
        <p:txBody>
          <a:bodyPr/>
          <a:lstStyle>
            <a:lvl1pPr>
              <a:defRPr>
                <a:latin typeface="Roboto" panose="02000000000000000000" pitchFamily="2" charset="0"/>
                <a:ea typeface="Roboto" panose="02000000000000000000" pitchFamily="2" charset="0"/>
              </a:defRPr>
            </a:lvl1pPr>
          </a:lstStyle>
          <a:p>
            <a:fld id="{F24AC885-9676-FD41-A8B6-40D436F56515}" type="slidenum">
              <a:rPr lang="en-US" smtClean="0"/>
              <a:pPr/>
              <a:t>‹#›</a:t>
            </a:fld>
            <a:endParaRPr lang="en-US" dirty="0"/>
          </a:p>
        </p:txBody>
      </p:sp>
      <p:sp>
        <p:nvSpPr>
          <p:cNvPr id="6" name="Text Placeholder 3">
            <a:extLst>
              <a:ext uri="{FF2B5EF4-FFF2-40B4-BE49-F238E27FC236}">
                <a16:creationId xmlns:a16="http://schemas.microsoft.com/office/drawing/2014/main" id="{E150F414-3887-7245-B7A8-C2DB1AB8209A}"/>
              </a:ext>
            </a:extLst>
          </p:cNvPr>
          <p:cNvSpPr>
            <a:spLocks noGrp="1"/>
          </p:cNvSpPr>
          <p:nvPr>
            <p:ph type="body" sz="quarter" idx="13" hasCustomPrompt="1"/>
          </p:nvPr>
        </p:nvSpPr>
        <p:spPr>
          <a:xfrm>
            <a:off x="873760" y="2009423"/>
            <a:ext cx="11286067" cy="5633156"/>
          </a:xfrm>
          <a:prstGeom prst="rect">
            <a:avLst/>
          </a:prstGeom>
        </p:spPr>
        <p:txBody>
          <a:bodyPr/>
          <a:lstStyle>
            <a:lvl1pPr>
              <a:defRPr sz="2560" baseline="0">
                <a:latin typeface="Roboto" panose="02000000000000000000" pitchFamily="2" charset="0"/>
              </a:defRPr>
            </a:lvl1pPr>
            <a:lvl2pPr>
              <a:defRPr sz="2560" baseline="0">
                <a:latin typeface="Roboto" panose="02000000000000000000" pitchFamily="2" charset="0"/>
              </a:defRPr>
            </a:lvl2pPr>
            <a:lvl3pPr>
              <a:defRPr sz="2560" baseline="0">
                <a:latin typeface="Roboto" panose="02000000000000000000" pitchFamily="2" charset="0"/>
              </a:defRPr>
            </a:lvl3pPr>
            <a:lvl4pPr>
              <a:defRPr sz="2560" baseline="0">
                <a:latin typeface="Roboto" panose="02000000000000000000" pitchFamily="2" charset="0"/>
              </a:defRPr>
            </a:lvl4pPr>
            <a:lvl5pPr>
              <a:defRPr sz="2560" baseline="0">
                <a:latin typeface="Roboto" panose="02000000000000000000" pitchFamily="2" charset="0"/>
              </a:defRPr>
            </a:lvl5pPr>
          </a:lstStyle>
          <a:p>
            <a:pPr lvl="0"/>
            <a:r>
              <a:rPr lang="en-US" dirty="0"/>
              <a:t>Roboto 24pt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3791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8"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860484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650239" y="3201529"/>
            <a:ext cx="5385000" cy="6247200"/>
          </a:xfrm>
          <a:prstGeom prst="rect">
            <a:avLst/>
          </a:prstGeom>
          <a:noFill/>
          <a:ln>
            <a:noFill/>
          </a:ln>
        </p:spPr>
        <p:txBody>
          <a:bodyPr spcFirstLastPara="1" wrap="square" lIns="108350" tIns="54175" rIns="108350" bIns="54175" anchor="ctr" anchorCtr="0">
            <a:noAutofit/>
          </a:bodyPr>
          <a:lstStyle>
            <a:lvl1pPr marR="0" lvl="0" algn="l" rtl="0">
              <a:lnSpc>
                <a:spcPct val="90000"/>
              </a:lnSpc>
              <a:spcBef>
                <a:spcPts val="0"/>
              </a:spcBef>
              <a:spcAft>
                <a:spcPts val="0"/>
              </a:spcAft>
              <a:buClr>
                <a:schemeClr val="dk1"/>
              </a:buClr>
              <a:buSzPts val="5200"/>
              <a:buFont typeface="Roboto"/>
              <a:buNone/>
              <a:defRPr sz="5200" b="0" i="0" u="none" strike="noStrike" cap="none">
                <a:solidFill>
                  <a:schemeClr val="dk1"/>
                </a:solidFill>
                <a:latin typeface="Roboto"/>
                <a:ea typeface="Roboto"/>
                <a:cs typeface="Roboto"/>
                <a:sym typeface="Roboto"/>
              </a:defRPr>
            </a:lvl1pPr>
            <a:lvl2pPr lvl="1" rtl="0">
              <a:spcBef>
                <a:spcPts val="0"/>
              </a:spcBef>
              <a:spcAft>
                <a:spcPts val="0"/>
              </a:spcAft>
              <a:buSzPts val="1700"/>
              <a:buNone/>
              <a:defRPr sz="2100"/>
            </a:lvl2pPr>
            <a:lvl3pPr lvl="2" rtl="0">
              <a:spcBef>
                <a:spcPts val="0"/>
              </a:spcBef>
              <a:spcAft>
                <a:spcPts val="0"/>
              </a:spcAft>
              <a:buSzPts val="1700"/>
              <a:buNone/>
              <a:defRPr sz="2100"/>
            </a:lvl3pPr>
            <a:lvl4pPr lvl="3" rtl="0">
              <a:spcBef>
                <a:spcPts val="0"/>
              </a:spcBef>
              <a:spcAft>
                <a:spcPts val="0"/>
              </a:spcAft>
              <a:buSzPts val="1700"/>
              <a:buNone/>
              <a:defRPr sz="2100"/>
            </a:lvl4pPr>
            <a:lvl5pPr lvl="4" rtl="0">
              <a:spcBef>
                <a:spcPts val="0"/>
              </a:spcBef>
              <a:spcAft>
                <a:spcPts val="0"/>
              </a:spcAft>
              <a:buSzPts val="1700"/>
              <a:buNone/>
              <a:defRPr sz="2100"/>
            </a:lvl5pPr>
            <a:lvl6pPr lvl="5" rtl="0">
              <a:spcBef>
                <a:spcPts val="0"/>
              </a:spcBef>
              <a:spcAft>
                <a:spcPts val="0"/>
              </a:spcAft>
              <a:buSzPts val="1700"/>
              <a:buNone/>
              <a:defRPr sz="2100"/>
            </a:lvl6pPr>
            <a:lvl7pPr lvl="6" rtl="0">
              <a:spcBef>
                <a:spcPts val="0"/>
              </a:spcBef>
              <a:spcAft>
                <a:spcPts val="0"/>
              </a:spcAft>
              <a:buSzPts val="1700"/>
              <a:buNone/>
              <a:defRPr sz="2100"/>
            </a:lvl7pPr>
            <a:lvl8pPr lvl="7" rtl="0">
              <a:spcBef>
                <a:spcPts val="0"/>
              </a:spcBef>
              <a:spcAft>
                <a:spcPts val="0"/>
              </a:spcAft>
              <a:buSzPts val="1700"/>
              <a:buNone/>
              <a:defRPr sz="2100"/>
            </a:lvl8pPr>
            <a:lvl9pPr lvl="8" rtl="0">
              <a:spcBef>
                <a:spcPts val="0"/>
              </a:spcBef>
              <a:spcAft>
                <a:spcPts val="0"/>
              </a:spcAft>
              <a:buSzPts val="1700"/>
              <a:buNone/>
              <a:defRPr sz="2100"/>
            </a:lvl9pPr>
          </a:lstStyle>
          <a:p>
            <a:endParaRPr/>
          </a:p>
        </p:txBody>
      </p:sp>
    </p:spTree>
    <p:extLst>
      <p:ext uri="{BB962C8B-B14F-4D97-AF65-F5344CB8AC3E}">
        <p14:creationId xmlns:p14="http://schemas.microsoft.com/office/powerpoint/2010/main" val="1914967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81"/>
        <p:cNvGrpSpPr/>
        <p:nvPr/>
      </p:nvGrpSpPr>
      <p:grpSpPr>
        <a:xfrm>
          <a:off x="0" y="0"/>
          <a:ext cx="0" cy="0"/>
          <a:chOff x="0" y="0"/>
          <a:chExt cx="0" cy="0"/>
        </a:xfrm>
      </p:grpSpPr>
      <p:sp>
        <p:nvSpPr>
          <p:cNvPr id="82" name="Google Shape;82;p24"/>
          <p:cNvSpPr txBox="1">
            <a:spLocks noGrp="1"/>
          </p:cNvSpPr>
          <p:nvPr>
            <p:ph type="body" idx="1"/>
          </p:nvPr>
        </p:nvSpPr>
        <p:spPr>
          <a:xfrm>
            <a:off x="894080" y="2502746"/>
            <a:ext cx="11216700" cy="6188400"/>
          </a:xfrm>
          <a:prstGeom prst="rect">
            <a:avLst/>
          </a:prstGeom>
          <a:noFill/>
          <a:ln>
            <a:noFill/>
          </a:ln>
        </p:spPr>
        <p:txBody>
          <a:bodyPr spcFirstLastPara="1" wrap="square" lIns="108350" tIns="54175" rIns="108350" bIns="54175" anchor="t" anchorCtr="0">
            <a:noAutofit/>
          </a:bodyPr>
          <a:lstStyle>
            <a:lvl1pPr marL="457200" marR="0" lvl="0" indent="-438150" algn="l" rtl="0">
              <a:lnSpc>
                <a:spcPct val="90000"/>
              </a:lnSpc>
              <a:spcBef>
                <a:spcPts val="1200"/>
              </a:spcBef>
              <a:spcAft>
                <a:spcPts val="0"/>
              </a:spcAft>
              <a:buClr>
                <a:schemeClr val="dk1"/>
              </a:buClr>
              <a:buSzPts val="3300"/>
              <a:buFont typeface="Arial"/>
              <a:buChar char="•"/>
              <a:defRPr sz="3300" b="0" i="0" u="none" strike="noStrike" cap="none">
                <a:solidFill>
                  <a:schemeClr val="dk1"/>
                </a:solidFill>
                <a:latin typeface="Roboto"/>
                <a:ea typeface="Roboto"/>
                <a:cs typeface="Roboto"/>
                <a:sym typeface="Roboto"/>
              </a:defRPr>
            </a:lvl1pPr>
            <a:lvl2pPr marL="914400" marR="0" lvl="1" indent="-406400" algn="l" rtl="0">
              <a:lnSpc>
                <a:spcPct val="90000"/>
              </a:lnSpc>
              <a:spcBef>
                <a:spcPts val="60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61950" algn="l" rtl="0">
              <a:lnSpc>
                <a:spcPct val="90000"/>
              </a:lnSpc>
              <a:spcBef>
                <a:spcPts val="6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4pPr>
            <a:lvl5pPr marL="2286000" marR="0" lvl="4" indent="-361950" algn="l" rtl="0">
              <a:lnSpc>
                <a:spcPct val="90000"/>
              </a:lnSpc>
              <a:spcBef>
                <a:spcPts val="6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5pPr>
            <a:lvl6pPr marL="2743200" marR="0" lvl="5" indent="-361950" algn="l" rtl="0">
              <a:lnSpc>
                <a:spcPct val="90000"/>
              </a:lnSpc>
              <a:spcBef>
                <a:spcPts val="6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6pPr>
            <a:lvl7pPr marL="3200400" marR="0" lvl="6" indent="-361950" algn="l" rtl="0">
              <a:lnSpc>
                <a:spcPct val="90000"/>
              </a:lnSpc>
              <a:spcBef>
                <a:spcPts val="6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7pPr>
            <a:lvl8pPr marL="3657600" marR="0" lvl="7" indent="-361950" algn="l" rtl="0">
              <a:lnSpc>
                <a:spcPct val="90000"/>
              </a:lnSpc>
              <a:spcBef>
                <a:spcPts val="6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8pPr>
            <a:lvl9pPr marL="4114800" marR="0" lvl="8" indent="-361950" algn="l" rtl="0">
              <a:lnSpc>
                <a:spcPct val="90000"/>
              </a:lnSpc>
              <a:spcBef>
                <a:spcPts val="6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510199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27"/>
        <p:cNvGrpSpPr/>
        <p:nvPr/>
      </p:nvGrpSpPr>
      <p:grpSpPr>
        <a:xfrm>
          <a:off x="0" y="0"/>
          <a:ext cx="0" cy="0"/>
          <a:chOff x="0" y="0"/>
          <a:chExt cx="0" cy="0"/>
        </a:xfrm>
      </p:grpSpPr>
      <p:sp>
        <p:nvSpPr>
          <p:cNvPr id="28" name="Google Shape;28;p6"/>
          <p:cNvSpPr>
            <a:spLocks noGrp="1"/>
          </p:cNvSpPr>
          <p:nvPr>
            <p:ph type="pic" idx="2"/>
          </p:nvPr>
        </p:nvSpPr>
        <p:spPr>
          <a:xfrm>
            <a:off x="6718300" y="5092700"/>
            <a:ext cx="5334000" cy="3771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29" name="Google Shape;29;p6"/>
          <p:cNvSpPr>
            <a:spLocks noGrp="1"/>
          </p:cNvSpPr>
          <p:nvPr>
            <p:ph type="pic" idx="3"/>
          </p:nvPr>
        </p:nvSpPr>
        <p:spPr>
          <a:xfrm>
            <a:off x="6718300" y="889000"/>
            <a:ext cx="5334000" cy="3771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30" name="Google Shape;30;p6"/>
          <p:cNvSpPr>
            <a:spLocks noGrp="1"/>
          </p:cNvSpPr>
          <p:nvPr>
            <p:ph type="pic" idx="4"/>
          </p:nvPr>
        </p:nvSpPr>
        <p:spPr>
          <a:xfrm>
            <a:off x="952500" y="889000"/>
            <a:ext cx="5334000" cy="797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4200"/>
              </a:spcBef>
              <a:spcAft>
                <a:spcPts val="0"/>
              </a:spcAft>
              <a:buClr>
                <a:srgbClr val="000000"/>
              </a:buClr>
              <a:buSzPts val="4640"/>
              <a:buFont typeface="Helvetica Neue"/>
              <a:buChar char="•"/>
              <a:defRPr sz="3200" b="0" i="0" u="none" strike="noStrike" cap="none">
                <a:solidFill>
                  <a:srgbClr val="000000"/>
                </a:solidFill>
                <a:latin typeface="Helvetica Neue"/>
                <a:ea typeface="Helvetica Neue"/>
                <a:cs typeface="Helvetica Neue"/>
                <a:sym typeface="Helvetica Neue"/>
              </a:defRPr>
            </a:lvl9pPr>
          </a:lstStyle>
          <a:p>
            <a:endParaRPr/>
          </a:p>
        </p:txBody>
      </p:sp>
      <p:sp>
        <p:nvSpPr>
          <p:cNvPr id="31" name="Google Shape;31;p6"/>
          <p:cNvSpPr txBox="1">
            <a:spLocks noGrp="1"/>
          </p:cNvSpPr>
          <p:nvPr>
            <p:ph type="sldNum" idx="12"/>
          </p:nvPr>
        </p:nvSpPr>
        <p:spPr>
          <a:xfrm>
            <a:off x="6328884" y="9296400"/>
            <a:ext cx="340259" cy="324306"/>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214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9384-2424-1A44-8AA6-0B9A971A0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579B9A-8F55-FD44-9D3E-5FE83E9252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A8E5D-921C-C94E-A594-10A039DE546E}"/>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5" name="Footer Placeholder 4">
            <a:extLst>
              <a:ext uri="{FF2B5EF4-FFF2-40B4-BE49-F238E27FC236}">
                <a16:creationId xmlns:a16="http://schemas.microsoft.com/office/drawing/2014/main" id="{135AE214-1A64-964C-B197-3A84377C3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00925-F944-9049-B637-7BE981D4F8D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97972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9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188FDA-F3BD-8744-8A1C-A6C5749F8AF0}"/>
              </a:ext>
            </a:extLst>
          </p:cNvPr>
          <p:cNvSpPr/>
          <p:nvPr userDrawn="1"/>
        </p:nvSpPr>
        <p:spPr>
          <a:xfrm>
            <a:off x="0" y="0"/>
            <a:ext cx="5889965" cy="9753600"/>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p>
        </p:txBody>
      </p:sp>
      <p:sp>
        <p:nvSpPr>
          <p:cNvPr id="10" name="Process 11">
            <a:extLst>
              <a:ext uri="{FF2B5EF4-FFF2-40B4-BE49-F238E27FC236}">
                <a16:creationId xmlns:a16="http://schemas.microsoft.com/office/drawing/2014/main" id="{F98FF87B-7006-774F-8B39-03E841CDDA8E}"/>
              </a:ext>
            </a:extLst>
          </p:cNvPr>
          <p:cNvSpPr/>
          <p:nvPr userDrawn="1"/>
        </p:nvSpPr>
        <p:spPr>
          <a:xfrm rot="5400000">
            <a:off x="2727588" y="5378751"/>
            <a:ext cx="124398" cy="114853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280"/>
              <a:gd name="connsiteY0" fmla="*/ 0 h 10000"/>
              <a:gd name="connsiteX1" fmla="*/ 10280 w 10280"/>
              <a:gd name="connsiteY1" fmla="*/ 567 h 10000"/>
              <a:gd name="connsiteX2" fmla="*/ 10000 w 10280"/>
              <a:gd name="connsiteY2" fmla="*/ 10000 h 10000"/>
              <a:gd name="connsiteX3" fmla="*/ 0 w 10280"/>
              <a:gd name="connsiteY3" fmla="*/ 10000 h 10000"/>
              <a:gd name="connsiteX4" fmla="*/ 0 w 10280"/>
              <a:gd name="connsiteY4" fmla="*/ 0 h 10000"/>
              <a:gd name="connsiteX0" fmla="*/ 0 w 10280"/>
              <a:gd name="connsiteY0" fmla="*/ 0 h 10000"/>
              <a:gd name="connsiteX1" fmla="*/ 10280 w 10280"/>
              <a:gd name="connsiteY1" fmla="*/ 567 h 10000"/>
              <a:gd name="connsiteX2" fmla="*/ 10000 w 10280"/>
              <a:gd name="connsiteY2" fmla="*/ 10000 h 10000"/>
              <a:gd name="connsiteX3" fmla="*/ 0 w 10280"/>
              <a:gd name="connsiteY3" fmla="*/ 9217 h 10000"/>
              <a:gd name="connsiteX4" fmla="*/ 0 w 1028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0" h="10000">
                <a:moveTo>
                  <a:pt x="0" y="0"/>
                </a:moveTo>
                <a:lnTo>
                  <a:pt x="10280" y="567"/>
                </a:lnTo>
                <a:cubicBezTo>
                  <a:pt x="10187" y="3711"/>
                  <a:pt x="10093" y="6856"/>
                  <a:pt x="10000" y="10000"/>
                </a:cubicBezTo>
                <a:lnTo>
                  <a:pt x="0" y="92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11" name="Text Placeholder 3">
            <a:extLst>
              <a:ext uri="{FF2B5EF4-FFF2-40B4-BE49-F238E27FC236}">
                <a16:creationId xmlns:a16="http://schemas.microsoft.com/office/drawing/2014/main" id="{7605D9F9-FD7B-5647-B39B-C43F1C58C17D}"/>
              </a:ext>
            </a:extLst>
          </p:cNvPr>
          <p:cNvSpPr>
            <a:spLocks noGrp="1"/>
          </p:cNvSpPr>
          <p:nvPr>
            <p:ph type="body" sz="quarter" idx="10" hasCustomPrompt="1"/>
          </p:nvPr>
        </p:nvSpPr>
        <p:spPr>
          <a:xfrm>
            <a:off x="753553" y="3697771"/>
            <a:ext cx="4072466" cy="1580151"/>
          </a:xfrm>
          <a:prstGeom prst="rect">
            <a:avLst/>
          </a:prstGeom>
        </p:spPr>
        <p:txBody>
          <a:bodyPr/>
          <a:lstStyle>
            <a:lvl1pPr marL="0" indent="0" algn="ctr">
              <a:buNone/>
              <a:defRPr sz="3733" baseline="0">
                <a:solidFill>
                  <a:schemeClr val="bg1"/>
                </a:solidFill>
                <a:latin typeface="Roboto" panose="02000000000000000000" pitchFamily="2" charset="0"/>
              </a:defRPr>
            </a:lvl1pPr>
            <a:lvl2pPr marL="487695" indent="0">
              <a:buNone/>
              <a:defRPr sz="3733" baseline="0">
                <a:solidFill>
                  <a:schemeClr val="bg1"/>
                </a:solidFill>
              </a:defRPr>
            </a:lvl2pPr>
            <a:lvl3pPr marL="975390" indent="0">
              <a:buNone/>
              <a:defRPr sz="3733" baseline="0">
                <a:solidFill>
                  <a:schemeClr val="bg1"/>
                </a:solidFill>
              </a:defRPr>
            </a:lvl3pPr>
            <a:lvl4pPr marL="1463086" indent="0">
              <a:buNone/>
              <a:defRPr sz="3733" baseline="0">
                <a:solidFill>
                  <a:schemeClr val="bg1"/>
                </a:solidFill>
              </a:defRPr>
            </a:lvl4pPr>
            <a:lvl5pPr marL="1950781" indent="0">
              <a:buNone/>
              <a:defRPr sz="3733" baseline="0">
                <a:solidFill>
                  <a:schemeClr val="bg1"/>
                </a:solidFill>
              </a:defRPr>
            </a:lvl5pPr>
          </a:lstStyle>
          <a:p>
            <a:pPr lvl="0"/>
            <a:r>
              <a:rPr lang="en-US" dirty="0"/>
              <a:t>Section Title – Roboto 35pt</a:t>
            </a:r>
          </a:p>
        </p:txBody>
      </p:sp>
    </p:spTree>
    <p:extLst>
      <p:ext uri="{BB962C8B-B14F-4D97-AF65-F5344CB8AC3E}">
        <p14:creationId xmlns:p14="http://schemas.microsoft.com/office/powerpoint/2010/main" val="380830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ullets">
  <p:cSld name="1_Title &amp; Bullets">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952500" y="254000"/>
            <a:ext cx="11099800" cy="21590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681567" y="1733550"/>
            <a:ext cx="11099801" cy="6286500"/>
          </a:xfrm>
          <a:prstGeom prst="rect">
            <a:avLst/>
          </a:prstGeom>
          <a:noFill/>
          <a:ln>
            <a:noFill/>
          </a:ln>
        </p:spPr>
        <p:txBody>
          <a:bodyPr spcFirstLastPara="1" wrap="square" lIns="50800" tIns="50800" rIns="50800" bIns="50800" anchor="ctr" anchorCtr="0">
            <a:noAutofit/>
          </a:bodyPr>
          <a:lstStyle>
            <a:lvl1pPr marL="457223" lvl="0" indent="-523266" algn="l">
              <a:lnSpc>
                <a:spcPct val="100000"/>
              </a:lnSpc>
              <a:spcBef>
                <a:spcPts val="4200"/>
              </a:spcBef>
              <a:spcAft>
                <a:spcPts val="0"/>
              </a:spcAft>
              <a:buClr>
                <a:srgbClr val="000000"/>
              </a:buClr>
              <a:buSzPts val="4640"/>
              <a:buFont typeface="Roboto"/>
              <a:buChar char="•"/>
              <a:defRPr>
                <a:latin typeface="Roboto"/>
                <a:ea typeface="Roboto"/>
                <a:cs typeface="Roboto"/>
                <a:sym typeface="Roboto"/>
              </a:defRPr>
            </a:lvl1pPr>
            <a:lvl2pPr marL="914446" lvl="1" indent="-523266" algn="l">
              <a:lnSpc>
                <a:spcPct val="100000"/>
              </a:lnSpc>
              <a:spcBef>
                <a:spcPts val="4200"/>
              </a:spcBef>
              <a:spcAft>
                <a:spcPts val="0"/>
              </a:spcAft>
              <a:buClr>
                <a:srgbClr val="000000"/>
              </a:buClr>
              <a:buSzPts val="4640"/>
              <a:buFont typeface="Roboto"/>
              <a:buChar char="•"/>
              <a:defRPr>
                <a:latin typeface="Roboto"/>
                <a:ea typeface="Roboto"/>
                <a:cs typeface="Roboto"/>
                <a:sym typeface="Roboto"/>
              </a:defRPr>
            </a:lvl2pPr>
            <a:lvl3pPr marL="1371668" lvl="2" indent="-523265" algn="l">
              <a:lnSpc>
                <a:spcPct val="100000"/>
              </a:lnSpc>
              <a:spcBef>
                <a:spcPts val="4200"/>
              </a:spcBef>
              <a:spcAft>
                <a:spcPts val="0"/>
              </a:spcAft>
              <a:buClr>
                <a:srgbClr val="000000"/>
              </a:buClr>
              <a:buSzPts val="4640"/>
              <a:buFont typeface="Roboto"/>
              <a:buChar char="•"/>
              <a:defRPr>
                <a:latin typeface="Roboto"/>
                <a:ea typeface="Roboto"/>
                <a:cs typeface="Roboto"/>
                <a:sym typeface="Roboto"/>
              </a:defRPr>
            </a:lvl3pPr>
            <a:lvl4pPr marL="1828892" lvl="3" indent="-523265" algn="l">
              <a:lnSpc>
                <a:spcPct val="100000"/>
              </a:lnSpc>
              <a:spcBef>
                <a:spcPts val="4200"/>
              </a:spcBef>
              <a:spcAft>
                <a:spcPts val="0"/>
              </a:spcAft>
              <a:buClr>
                <a:srgbClr val="000000"/>
              </a:buClr>
              <a:buSzPts val="4640"/>
              <a:buFont typeface="Roboto"/>
              <a:buChar char="•"/>
              <a:defRPr>
                <a:latin typeface="Roboto"/>
                <a:ea typeface="Roboto"/>
                <a:cs typeface="Roboto"/>
                <a:sym typeface="Roboto"/>
              </a:defRPr>
            </a:lvl4pPr>
            <a:lvl5pPr marL="2286114" lvl="4" indent="-523265" algn="l">
              <a:lnSpc>
                <a:spcPct val="100000"/>
              </a:lnSpc>
              <a:spcBef>
                <a:spcPts val="4200"/>
              </a:spcBef>
              <a:spcAft>
                <a:spcPts val="0"/>
              </a:spcAft>
              <a:buClr>
                <a:srgbClr val="000000"/>
              </a:buClr>
              <a:buSzPts val="4640"/>
              <a:buFont typeface="Roboto"/>
              <a:buChar char="•"/>
              <a:defRPr>
                <a:latin typeface="Roboto"/>
                <a:ea typeface="Roboto"/>
                <a:cs typeface="Roboto"/>
                <a:sym typeface="Roboto"/>
              </a:defRPr>
            </a:lvl5pPr>
            <a:lvl6pPr marL="2743337" lvl="5" indent="-394355" algn="l">
              <a:lnSpc>
                <a:spcPct val="100000"/>
              </a:lnSpc>
              <a:spcBef>
                <a:spcPts val="4200"/>
              </a:spcBef>
              <a:spcAft>
                <a:spcPts val="0"/>
              </a:spcAft>
              <a:buClr>
                <a:srgbClr val="000000"/>
              </a:buClr>
              <a:buSzPts val="2610"/>
              <a:buChar char="•"/>
              <a:defRPr/>
            </a:lvl6pPr>
            <a:lvl7pPr marL="3200560" lvl="6" indent="-394355" algn="l">
              <a:lnSpc>
                <a:spcPct val="100000"/>
              </a:lnSpc>
              <a:spcBef>
                <a:spcPts val="4200"/>
              </a:spcBef>
              <a:spcAft>
                <a:spcPts val="0"/>
              </a:spcAft>
              <a:buClr>
                <a:srgbClr val="000000"/>
              </a:buClr>
              <a:buSzPts val="2610"/>
              <a:buChar char="•"/>
              <a:defRPr/>
            </a:lvl7pPr>
            <a:lvl8pPr marL="3657783" lvl="7" indent="-394354" algn="l">
              <a:lnSpc>
                <a:spcPct val="100000"/>
              </a:lnSpc>
              <a:spcBef>
                <a:spcPts val="4200"/>
              </a:spcBef>
              <a:spcAft>
                <a:spcPts val="0"/>
              </a:spcAft>
              <a:buClr>
                <a:srgbClr val="000000"/>
              </a:buClr>
              <a:buSzPts val="2610"/>
              <a:buChar char="•"/>
              <a:defRPr/>
            </a:lvl8pPr>
            <a:lvl9pPr marL="4115006" lvl="8" indent="-394354" algn="l">
              <a:lnSpc>
                <a:spcPct val="100000"/>
              </a:lnSpc>
              <a:spcBef>
                <a:spcPts val="4200"/>
              </a:spcBef>
              <a:spcAft>
                <a:spcPts val="0"/>
              </a:spcAft>
              <a:buClr>
                <a:srgbClr val="000000"/>
              </a:buClr>
              <a:buSzPts val="2610"/>
              <a:buChar char="•"/>
              <a:defRPr/>
            </a:lvl9pPr>
          </a:lstStyle>
          <a:p>
            <a:endParaRPr/>
          </a:p>
        </p:txBody>
      </p:sp>
      <p:pic>
        <p:nvPicPr>
          <p:cNvPr id="16" name="Google Shape;16;p3" descr="EpiscopalRelief&amp;Development_Logo_HEX (1).pdf"/>
          <p:cNvPicPr preferRelativeResize="0"/>
          <p:nvPr/>
        </p:nvPicPr>
        <p:blipFill rotWithShape="1">
          <a:blip r:embed="rId2">
            <a:alphaModFix/>
          </a:blip>
          <a:srcRect/>
          <a:stretch/>
        </p:blipFill>
        <p:spPr>
          <a:xfrm>
            <a:off x="381001" y="8224463"/>
            <a:ext cx="2729781" cy="1207404"/>
          </a:xfrm>
          <a:prstGeom prst="rect">
            <a:avLst/>
          </a:prstGeom>
          <a:noFill/>
          <a:ln>
            <a:noFill/>
          </a:ln>
        </p:spPr>
      </p:pic>
      <p:sp>
        <p:nvSpPr>
          <p:cNvPr id="17" name="Google Shape;17;p3"/>
          <p:cNvSpPr txBox="1">
            <a:spLocks noGrp="1"/>
          </p:cNvSpPr>
          <p:nvPr>
            <p:ph type="sldNum" idx="12"/>
          </p:nvPr>
        </p:nvSpPr>
        <p:spPr>
          <a:xfrm>
            <a:off x="6328885" y="9296400"/>
            <a:ext cx="340259" cy="324306"/>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600"/>
              <a:buFont typeface="Helvetica Neue Light"/>
              <a:buNone/>
              <a:defRPr sz="16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1232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0" y="3018650"/>
            <a:ext cx="6726000" cy="5820600"/>
          </a:xfrm>
          <a:prstGeom prst="rect">
            <a:avLst/>
          </a:prstGeom>
          <a:noFill/>
          <a:ln>
            <a:noFill/>
          </a:ln>
        </p:spPr>
        <p:txBody>
          <a:bodyPr spcFirstLastPara="1" wrap="square" lIns="108350" tIns="54175" rIns="108350" bIns="54175" anchor="ctr" anchorCtr="0">
            <a:noAutofit/>
          </a:bodyPr>
          <a:lstStyle>
            <a:lvl1pPr marR="0" lvl="0" algn="l" rtl="0">
              <a:lnSpc>
                <a:spcPct val="90000"/>
              </a:lnSpc>
              <a:spcBef>
                <a:spcPts val="0"/>
              </a:spcBef>
              <a:spcAft>
                <a:spcPts val="0"/>
              </a:spcAft>
              <a:buClr>
                <a:schemeClr val="dk1"/>
              </a:buClr>
              <a:buSzPts val="5200"/>
              <a:buFont typeface="Roboto"/>
              <a:buNone/>
              <a:defRPr sz="5201" b="0" i="0" u="none" strike="noStrike" cap="none">
                <a:solidFill>
                  <a:schemeClr val="dk1"/>
                </a:solidFill>
                <a:latin typeface="Roboto"/>
                <a:ea typeface="Roboto"/>
                <a:cs typeface="Roboto"/>
                <a:sym typeface="Roboto"/>
              </a:defRPr>
            </a:lvl1pPr>
            <a:lvl2pPr lvl="1" rtl="0">
              <a:spcBef>
                <a:spcPts val="0"/>
              </a:spcBef>
              <a:spcAft>
                <a:spcPts val="0"/>
              </a:spcAft>
              <a:buSzPts val="1700"/>
              <a:buNone/>
              <a:defRPr sz="2100"/>
            </a:lvl2pPr>
            <a:lvl3pPr lvl="2" rtl="0">
              <a:spcBef>
                <a:spcPts val="0"/>
              </a:spcBef>
              <a:spcAft>
                <a:spcPts val="0"/>
              </a:spcAft>
              <a:buSzPts val="1700"/>
              <a:buNone/>
              <a:defRPr sz="2100"/>
            </a:lvl3pPr>
            <a:lvl4pPr lvl="3" rtl="0">
              <a:spcBef>
                <a:spcPts val="0"/>
              </a:spcBef>
              <a:spcAft>
                <a:spcPts val="0"/>
              </a:spcAft>
              <a:buSzPts val="1700"/>
              <a:buNone/>
              <a:defRPr sz="2100"/>
            </a:lvl4pPr>
            <a:lvl5pPr lvl="4" rtl="0">
              <a:spcBef>
                <a:spcPts val="0"/>
              </a:spcBef>
              <a:spcAft>
                <a:spcPts val="0"/>
              </a:spcAft>
              <a:buSzPts val="1700"/>
              <a:buNone/>
              <a:defRPr sz="2100"/>
            </a:lvl5pPr>
            <a:lvl6pPr lvl="5" rtl="0">
              <a:spcBef>
                <a:spcPts val="0"/>
              </a:spcBef>
              <a:spcAft>
                <a:spcPts val="0"/>
              </a:spcAft>
              <a:buSzPts val="1700"/>
              <a:buNone/>
              <a:defRPr sz="2100"/>
            </a:lvl6pPr>
            <a:lvl7pPr lvl="6" rtl="0">
              <a:spcBef>
                <a:spcPts val="0"/>
              </a:spcBef>
              <a:spcAft>
                <a:spcPts val="0"/>
              </a:spcAft>
              <a:buSzPts val="1700"/>
              <a:buNone/>
              <a:defRPr sz="2100"/>
            </a:lvl7pPr>
            <a:lvl8pPr lvl="7" rtl="0">
              <a:spcBef>
                <a:spcPts val="0"/>
              </a:spcBef>
              <a:spcAft>
                <a:spcPts val="0"/>
              </a:spcAft>
              <a:buSzPts val="1700"/>
              <a:buNone/>
              <a:defRPr sz="2100"/>
            </a:lvl8pPr>
            <a:lvl9pPr lvl="8" rtl="0">
              <a:spcBef>
                <a:spcPts val="0"/>
              </a:spcBef>
              <a:spcAft>
                <a:spcPts val="0"/>
              </a:spcAft>
              <a:buSzPts val="1700"/>
              <a:buNone/>
              <a:defRPr sz="2100"/>
            </a:lvl9pPr>
          </a:lstStyle>
          <a:p>
            <a:endParaRPr/>
          </a:p>
        </p:txBody>
      </p:sp>
    </p:spTree>
    <p:extLst>
      <p:ext uri="{BB962C8B-B14F-4D97-AF65-F5344CB8AC3E}">
        <p14:creationId xmlns:p14="http://schemas.microsoft.com/office/powerpoint/2010/main" val="265675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CE6F-7AFF-9E4B-880B-522BEB586ECA}"/>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57132DD7-0A8C-EF46-AD7B-0090DA0DC468}"/>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6B390D9-96F8-484B-81A8-491F4B22C46E}"/>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5" name="Footer Placeholder 4">
            <a:extLst>
              <a:ext uri="{FF2B5EF4-FFF2-40B4-BE49-F238E27FC236}">
                <a16:creationId xmlns:a16="http://schemas.microsoft.com/office/drawing/2014/main" id="{59C18638-EBBD-C149-B061-AFA19E0A0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F2E2E-0A2C-2649-9286-1639DF1BE3F1}"/>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870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2549-1E02-834D-A254-1768635653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5F4514-4BB2-4146-BE66-7B8F65BFFB8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D21AB-9F6D-8347-912F-E03364C75226}"/>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C2EC3-31AF-3E4C-8D24-092C4E004955}"/>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6" name="Footer Placeholder 5">
            <a:extLst>
              <a:ext uri="{FF2B5EF4-FFF2-40B4-BE49-F238E27FC236}">
                <a16:creationId xmlns:a16="http://schemas.microsoft.com/office/drawing/2014/main" id="{3B513E01-1442-FC48-B84E-93F691CC0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4D99F-E8BF-2847-8752-6BC7BF73FB6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4225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9099-2A18-B246-A8AD-82356D2493D5}"/>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77888D-8453-5A46-9BF8-F23E66DB645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C1A75E85-34CA-A446-91B8-6BB59891B830}"/>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2F5A8-EF16-9D4C-B51A-27FD5322562C}"/>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E99BE4A4-6DDF-984D-9498-066F21EBB8B6}"/>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A40C8B-740F-3747-9ED5-07A83D21BC96}"/>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8" name="Footer Placeholder 7">
            <a:extLst>
              <a:ext uri="{FF2B5EF4-FFF2-40B4-BE49-F238E27FC236}">
                <a16:creationId xmlns:a16="http://schemas.microsoft.com/office/drawing/2014/main" id="{F1A29899-91B4-D44E-B2F9-E5462DCF7A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0D1018-4746-0E43-9442-1B7317F8A897}"/>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1589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E2D4-89E1-4F48-99F2-6CE526422A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D5AEE2-D8DF-A640-A2AF-A0007B11D91F}"/>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4" name="Footer Placeholder 3">
            <a:extLst>
              <a:ext uri="{FF2B5EF4-FFF2-40B4-BE49-F238E27FC236}">
                <a16:creationId xmlns:a16="http://schemas.microsoft.com/office/drawing/2014/main" id="{3B1D7440-7248-6844-BF8F-8F26D8DDAF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E0307F-9963-4A4C-9EEF-DDE8C77237D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42763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4A713-EFE9-2547-ACFC-788FE94B98D0}"/>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3" name="Footer Placeholder 2">
            <a:extLst>
              <a:ext uri="{FF2B5EF4-FFF2-40B4-BE49-F238E27FC236}">
                <a16:creationId xmlns:a16="http://schemas.microsoft.com/office/drawing/2014/main" id="{F01C7368-815C-C745-8CF1-E09431CEE6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9C3E1-C4F7-5B44-9D43-43CC48C5D90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005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9713-AF9A-2148-A49E-B78EF4EF321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08C988A-7991-4941-970F-673D9B729D01}"/>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8CE636-FDAB-AE40-A5A6-BB800AB6EF2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A30366F8-0CB2-AF48-BB64-86799E447E74}"/>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6" name="Footer Placeholder 5">
            <a:extLst>
              <a:ext uri="{FF2B5EF4-FFF2-40B4-BE49-F238E27FC236}">
                <a16:creationId xmlns:a16="http://schemas.microsoft.com/office/drawing/2014/main" id="{C326947D-4F78-F045-96E8-AB6D5312E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FD2F2-1F25-284D-AA31-335AD4262E7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947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F4BE-4CF2-DD4C-B14B-6367EDFD821A}"/>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2E41A3D4-BB69-4640-9315-FDBA2EDCA7F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5C5D171C-320D-334E-8DE4-52BE5B721115}"/>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C8F658EA-63AE-BF49-A73C-0279E6F10CDA}"/>
              </a:ext>
            </a:extLst>
          </p:cNvPr>
          <p:cNvSpPr>
            <a:spLocks noGrp="1"/>
          </p:cNvSpPr>
          <p:nvPr>
            <p:ph type="dt" sz="half" idx="10"/>
          </p:nvPr>
        </p:nvSpPr>
        <p:spPr/>
        <p:txBody>
          <a:bodyPr/>
          <a:lstStyle/>
          <a:p>
            <a:fld id="{D6CB4165-8AD0-4A4A-98CE-72350727DFB7}" type="datetimeFigureOut">
              <a:rPr lang="en-US" smtClean="0"/>
              <a:t>1/23/20</a:t>
            </a:fld>
            <a:endParaRPr lang="en-US"/>
          </a:p>
        </p:txBody>
      </p:sp>
      <p:sp>
        <p:nvSpPr>
          <p:cNvPr id="6" name="Footer Placeholder 5">
            <a:extLst>
              <a:ext uri="{FF2B5EF4-FFF2-40B4-BE49-F238E27FC236}">
                <a16:creationId xmlns:a16="http://schemas.microsoft.com/office/drawing/2014/main" id="{70B3CAF3-97D6-AE42-ABB4-5C5149D18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683CA-7C77-124A-ACE9-3DF34BBEC53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4026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3497E-3AB7-9940-8C24-8CDADD1EC6C0}"/>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85728B-BE73-944D-9B4D-D961AD51AD54}"/>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12C40-1EE4-8242-A2E1-69CA1A11866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D6CB4165-8AD0-4A4A-98CE-72350727DFB7}" type="datetimeFigureOut">
              <a:rPr lang="en-US" smtClean="0"/>
              <a:t>1/23/20</a:t>
            </a:fld>
            <a:endParaRPr lang="en-US"/>
          </a:p>
        </p:txBody>
      </p:sp>
      <p:sp>
        <p:nvSpPr>
          <p:cNvPr id="5" name="Footer Placeholder 4">
            <a:extLst>
              <a:ext uri="{FF2B5EF4-FFF2-40B4-BE49-F238E27FC236}">
                <a16:creationId xmlns:a16="http://schemas.microsoft.com/office/drawing/2014/main" id="{13D8D47F-0D41-3E48-B7A5-7FA0109B3F75}"/>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25F08F-497B-2E43-BC62-1AD46C15279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9662967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5.xml"/><Relationship Id="rId5" Type="http://schemas.openxmlformats.org/officeDocument/2006/relationships/image" Target="../media/image15.tiff"/><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hyperlink" Target="http://episcopalassetmap.org"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BC’s of ABCD"/>
          <p:cNvSpPr txBox="1">
            <a:spLocks noGrp="1"/>
          </p:cNvSpPr>
          <p:nvPr>
            <p:ph type="title"/>
          </p:nvPr>
        </p:nvSpPr>
        <p:spPr>
          <a:xfrm>
            <a:off x="-57216" y="-18984"/>
            <a:ext cx="13119232" cy="2626652"/>
          </a:xfrm>
          <a:prstGeom prst="rect">
            <a:avLst/>
          </a:prstGeom>
          <a:solidFill>
            <a:schemeClr val="accent1">
              <a:hueOff val="369196"/>
              <a:satOff val="13972"/>
              <a:lumOff val="-24493"/>
            </a:schemeClr>
          </a:solidFill>
        </p:spPr>
        <p:txBody>
          <a:bodyPr/>
          <a:lstStyle>
            <a:lvl1pPr>
              <a:lnSpc>
                <a:spcPct val="100000"/>
              </a:lnSpc>
              <a:spcBef>
                <a:spcPts val="0"/>
              </a:spcBef>
              <a:defRPr sz="8000">
                <a:solidFill>
                  <a:srgbClr val="FFFFFF"/>
                </a:solidFill>
                <a:effectLst>
                  <a:outerShdw blurRad="25400" dist="33948" dir="2700000" rotWithShape="0">
                    <a:srgbClr val="3B3936"/>
                  </a:outerShdw>
                </a:effectLst>
                <a:latin typeface="Roboto"/>
                <a:ea typeface="Roboto"/>
                <a:cs typeface="Roboto"/>
                <a:sym typeface="Roboto"/>
              </a:defRPr>
            </a:lvl1pPr>
          </a:lstStyle>
          <a:p>
            <a:pPr algn="ctr"/>
            <a:r>
              <a:rPr lang="en-US" dirty="0"/>
              <a:t>Rooted in Jesus 2020:</a:t>
            </a:r>
            <a:br>
              <a:rPr lang="en-US" dirty="0"/>
            </a:br>
            <a:r>
              <a:rPr lang="en-US" dirty="0"/>
              <a:t>ABCD of disaster response</a:t>
            </a:r>
            <a:endParaRPr dirty="0"/>
          </a:p>
        </p:txBody>
      </p:sp>
      <p:pic>
        <p:nvPicPr>
          <p:cNvPr id="1026" name="Picture 2" descr="https://lh5.googleusercontent.com/dMNy6HVXcEpapRXGO_tbHu61-KQrcDHyFxB-cmRKPjCskqP3bTAEePnvHA567RZ-E6v6m0mm1HrEp--CZDu48AUVZPVBsK5tYn56LLoDjm6n1TfY0Mvs34Q2tcI0SxkihBonHkcc">
            <a:extLst>
              <a:ext uri="{FF2B5EF4-FFF2-40B4-BE49-F238E27FC236}">
                <a16:creationId xmlns:a16="http://schemas.microsoft.com/office/drawing/2014/main" id="{688FB175-ACDE-3047-9063-925842A6D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12" y="8230463"/>
            <a:ext cx="2449327" cy="9493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E841C7-3E69-D743-B837-700B637733E7}"/>
              </a:ext>
            </a:extLst>
          </p:cNvPr>
          <p:cNvPicPr>
            <a:picLocks noChangeAspect="1"/>
          </p:cNvPicPr>
          <p:nvPr/>
        </p:nvPicPr>
        <p:blipFill>
          <a:blip r:embed="rId3"/>
          <a:stretch>
            <a:fillRect/>
          </a:stretch>
        </p:blipFill>
        <p:spPr>
          <a:xfrm>
            <a:off x="4128807" y="2607668"/>
            <a:ext cx="4747185" cy="667516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9"/>
          <p:cNvSpPr txBox="1"/>
          <p:nvPr/>
        </p:nvSpPr>
        <p:spPr>
          <a:xfrm>
            <a:off x="286871" y="2420470"/>
            <a:ext cx="6149787" cy="6418729"/>
          </a:xfrm>
          <a:prstGeom prst="rect">
            <a:avLst/>
          </a:prstGeom>
          <a:noFill/>
          <a:ln>
            <a:noFill/>
          </a:ln>
        </p:spPr>
        <p:txBody>
          <a:bodyPr spcFirstLastPara="1" wrap="square" lIns="108350" tIns="108350" rIns="108350" bIns="108350" anchor="t" anchorCtr="0">
            <a:noAutofit/>
          </a:bodyPr>
          <a:lstStyle/>
          <a:p>
            <a:pPr marL="0" lvl="0" indent="0" algn="l" rtl="0">
              <a:spcBef>
                <a:spcPts val="0"/>
              </a:spcBef>
              <a:spcAft>
                <a:spcPts val="0"/>
              </a:spcAft>
              <a:buNone/>
            </a:pPr>
            <a:r>
              <a:rPr lang="en-US" sz="3900" dirty="0">
                <a:solidFill>
                  <a:schemeClr val="tx1"/>
                </a:solidFill>
                <a:latin typeface="Roboto"/>
                <a:ea typeface="Roboto"/>
                <a:cs typeface="Roboto"/>
                <a:sym typeface="Roboto"/>
              </a:rPr>
              <a:t>Episcopal Relief &amp; Development works through the Anglican Communion worldwide and The Episcopal Church to facilitate healthier, more fulfilling lives in communities struggling with hunger, poverty, disaster and disease.</a:t>
            </a:r>
            <a:endParaRPr sz="3900" dirty="0">
              <a:solidFill>
                <a:schemeClr val="tx1"/>
              </a:solidFill>
              <a:latin typeface="Roboto"/>
              <a:ea typeface="Roboto"/>
              <a:cs typeface="Roboto"/>
              <a:sym typeface="Roboto"/>
            </a:endParaRPr>
          </a:p>
        </p:txBody>
      </p:sp>
    </p:spTree>
    <p:extLst>
      <p:ext uri="{BB962C8B-B14F-4D97-AF65-F5344CB8AC3E}">
        <p14:creationId xmlns:p14="http://schemas.microsoft.com/office/powerpoint/2010/main" val="154706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5767" y="549751"/>
            <a:ext cx="6314441" cy="814710"/>
          </a:xfrm>
          <a:prstGeom prst="rect">
            <a:avLst/>
          </a:prstGeom>
          <a:noFill/>
        </p:spPr>
        <p:txBody>
          <a:bodyPr wrap="square" rtlCol="0">
            <a:spAutoFit/>
          </a:bodyPr>
          <a:lstStyle/>
          <a:p>
            <a:pPr marL="1158276" indent="-1144729"/>
            <a:r>
              <a:rPr lang="en-US" sz="2987" b="1" dirty="0">
                <a:solidFill>
                  <a:srgbClr val="4F81BD"/>
                </a:solidFill>
                <a:latin typeface="Arial"/>
                <a:ea typeface="ＭＳ 明朝"/>
                <a:cs typeface="Times New Roman"/>
              </a:rPr>
              <a:t>Unlocking of Abundance</a:t>
            </a:r>
          </a:p>
          <a:p>
            <a:pPr marL="1158276" indent="-1144729"/>
            <a:r>
              <a:rPr lang="en-US" sz="1707" i="1" dirty="0">
                <a:solidFill>
                  <a:srgbClr val="4F81BD"/>
                </a:solidFill>
                <a:latin typeface="Arial"/>
                <a:ea typeface="ＭＳ 明朝"/>
                <a:cs typeface="Times New Roman"/>
              </a:rPr>
              <a:t>Episcopal Relief &amp; Development Strategic Plan 2017-2021</a:t>
            </a:r>
            <a:endParaRPr lang="en-US" sz="1707" i="1" dirty="0">
              <a:latin typeface="Arial"/>
              <a:ea typeface="ＭＳ 明朝"/>
              <a:cs typeface="Times New Roman"/>
            </a:endParaRPr>
          </a:p>
        </p:txBody>
      </p:sp>
      <p:pic>
        <p:nvPicPr>
          <p:cNvPr id="11" name="Picture 10">
            <a:extLst>
              <a:ext uri="{FF2B5EF4-FFF2-40B4-BE49-F238E27FC236}">
                <a16:creationId xmlns:a16="http://schemas.microsoft.com/office/drawing/2014/main" id="{BD570A99-0C26-1B47-B37A-3E042B4D5CA1}"/>
              </a:ext>
            </a:extLst>
          </p:cNvPr>
          <p:cNvPicPr/>
          <p:nvPr/>
        </p:nvPicPr>
        <p:blipFill rotWithShape="1">
          <a:blip r:embed="rId3" cstate="screen">
            <a:alphaModFix/>
            <a:extLst>
              <a:ext uri="{28A0092B-C50C-407E-A947-70E740481C1C}">
                <a14:useLocalDpi xmlns:a14="http://schemas.microsoft.com/office/drawing/2010/main"/>
              </a:ext>
            </a:extLst>
          </a:blip>
          <a:srcRect/>
          <a:stretch/>
        </p:blipFill>
        <p:spPr>
          <a:xfrm>
            <a:off x="1087716" y="1599984"/>
            <a:ext cx="10530541" cy="7468947"/>
          </a:xfrm>
          <a:prstGeom prst="rect">
            <a:avLst/>
          </a:prstGeom>
        </p:spPr>
      </p:pic>
    </p:spTree>
    <p:extLst>
      <p:ext uri="{BB962C8B-B14F-4D97-AF65-F5344CB8AC3E}">
        <p14:creationId xmlns:p14="http://schemas.microsoft.com/office/powerpoint/2010/main" val="365878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9F7064-3C96-AF43-B18D-DF66A833DEA3}"/>
              </a:ext>
            </a:extLst>
          </p:cNvPr>
          <p:cNvSpPr>
            <a:spLocks noGrp="1"/>
          </p:cNvSpPr>
          <p:nvPr>
            <p:ph type="sldNum" sz="quarter" idx="12"/>
          </p:nvPr>
        </p:nvSpPr>
        <p:spPr>
          <a:xfrm>
            <a:off x="11240815" y="9040143"/>
            <a:ext cx="232436" cy="379591"/>
          </a:xfrm>
        </p:spPr>
        <p:txBody>
          <a:bodyPr/>
          <a:lstStyle/>
          <a:p>
            <a:fld id="{F24AC885-9676-FD41-A8B6-40D436F56515}" type="slidenum">
              <a:rPr lang="en-US" smtClean="0"/>
              <a:pPr/>
              <a:t>12</a:t>
            </a:fld>
            <a:endParaRPr lang="en-US" dirty="0"/>
          </a:p>
        </p:txBody>
      </p:sp>
      <p:sp>
        <p:nvSpPr>
          <p:cNvPr id="5" name="Text Placeholder 1">
            <a:extLst>
              <a:ext uri="{FF2B5EF4-FFF2-40B4-BE49-F238E27FC236}">
                <a16:creationId xmlns:a16="http://schemas.microsoft.com/office/drawing/2014/main" id="{D556839F-EF91-FC40-A8BD-030AD5C09E0E}"/>
              </a:ext>
            </a:extLst>
          </p:cNvPr>
          <p:cNvSpPr txBox="1">
            <a:spLocks/>
          </p:cNvSpPr>
          <p:nvPr/>
        </p:nvSpPr>
        <p:spPr>
          <a:xfrm>
            <a:off x="676836" y="1741604"/>
            <a:ext cx="6044004" cy="5793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500" kern="1200" baseline="0">
                <a:solidFill>
                  <a:schemeClr val="tx1"/>
                </a:solidFill>
                <a:latin typeface="Roboto"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kern="1200" baseline="0">
                <a:solidFill>
                  <a:schemeClr val="bg1">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000" kern="1200" baseline="0">
                <a:solidFill>
                  <a:schemeClr val="bg1">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000" kern="1200" baseline="0">
                <a:solidFill>
                  <a:schemeClr val="bg1">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733" b="1" dirty="0">
                <a:solidFill>
                  <a:srgbClr val="0070C0"/>
                </a:solidFill>
              </a:rPr>
              <a:t>Core Program Areas</a:t>
            </a:r>
          </a:p>
        </p:txBody>
      </p:sp>
      <p:sp>
        <p:nvSpPr>
          <p:cNvPr id="7" name="Text Placeholder 2">
            <a:extLst>
              <a:ext uri="{FF2B5EF4-FFF2-40B4-BE49-F238E27FC236}">
                <a16:creationId xmlns:a16="http://schemas.microsoft.com/office/drawing/2014/main" id="{8EE46589-3C8A-DE4D-9097-042E83791C53}"/>
              </a:ext>
            </a:extLst>
          </p:cNvPr>
          <p:cNvSpPr txBox="1">
            <a:spLocks/>
          </p:cNvSpPr>
          <p:nvPr/>
        </p:nvSpPr>
        <p:spPr>
          <a:xfrm>
            <a:off x="676836" y="2885910"/>
            <a:ext cx="5602044" cy="4522445"/>
          </a:xfrm>
          <a:prstGeom prst="rect">
            <a:avLst/>
          </a:prstGeom>
        </p:spPr>
        <p:txBody>
          <a:bodyPr vert="horz" lIns="97536" tIns="48768" rIns="97536" bIns="48768"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40"/>
              </a:spcAft>
            </a:pPr>
            <a:endParaRPr lang="en-US" sz="1920" dirty="0">
              <a:solidFill>
                <a:srgbClr val="0070C0"/>
              </a:solidFill>
            </a:endParaRPr>
          </a:p>
        </p:txBody>
      </p:sp>
      <p:pic>
        <p:nvPicPr>
          <p:cNvPr id="2" name="Picture 1">
            <a:extLst>
              <a:ext uri="{FF2B5EF4-FFF2-40B4-BE49-F238E27FC236}">
                <a16:creationId xmlns:a16="http://schemas.microsoft.com/office/drawing/2014/main" id="{E277B1B5-AB07-3F4B-95DF-9F64679E7B0D}"/>
              </a:ext>
            </a:extLst>
          </p:cNvPr>
          <p:cNvPicPr>
            <a:picLocks noChangeAspect="1"/>
          </p:cNvPicPr>
          <p:nvPr/>
        </p:nvPicPr>
        <p:blipFill>
          <a:blip r:embed="rId2"/>
          <a:stretch>
            <a:fillRect/>
          </a:stretch>
        </p:blipFill>
        <p:spPr>
          <a:xfrm>
            <a:off x="774348" y="6500650"/>
            <a:ext cx="11282512" cy="1055882"/>
          </a:xfrm>
          <a:prstGeom prst="rect">
            <a:avLst/>
          </a:prstGeom>
        </p:spPr>
      </p:pic>
      <p:pic>
        <p:nvPicPr>
          <p:cNvPr id="4" name="Picture 3">
            <a:extLst>
              <a:ext uri="{FF2B5EF4-FFF2-40B4-BE49-F238E27FC236}">
                <a16:creationId xmlns:a16="http://schemas.microsoft.com/office/drawing/2014/main" id="{5D6EB677-606A-6D49-A558-1ECBDC4935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8"/>
          <a:stretch/>
        </p:blipFill>
        <p:spPr>
          <a:xfrm>
            <a:off x="8784329" y="2749575"/>
            <a:ext cx="3272531" cy="3617255"/>
          </a:xfrm>
          <a:prstGeom prst="rect">
            <a:avLst/>
          </a:prstGeom>
        </p:spPr>
      </p:pic>
      <p:pic>
        <p:nvPicPr>
          <p:cNvPr id="8" name="Picture 7">
            <a:extLst>
              <a:ext uri="{FF2B5EF4-FFF2-40B4-BE49-F238E27FC236}">
                <a16:creationId xmlns:a16="http://schemas.microsoft.com/office/drawing/2014/main" id="{2D488B84-2A66-E741-9EB8-431745ABD2F8}"/>
              </a:ext>
            </a:extLst>
          </p:cNvPr>
          <p:cNvPicPr>
            <a:picLocks noChangeAspect="1"/>
          </p:cNvPicPr>
          <p:nvPr/>
        </p:nvPicPr>
        <p:blipFill>
          <a:blip r:embed="rId4"/>
          <a:stretch>
            <a:fillRect/>
          </a:stretch>
        </p:blipFill>
        <p:spPr>
          <a:xfrm>
            <a:off x="4784317" y="2795486"/>
            <a:ext cx="3441353" cy="3571344"/>
          </a:xfrm>
          <a:prstGeom prst="rect">
            <a:avLst/>
          </a:prstGeom>
        </p:spPr>
      </p:pic>
      <p:pic>
        <p:nvPicPr>
          <p:cNvPr id="9" name="Picture 8">
            <a:extLst>
              <a:ext uri="{FF2B5EF4-FFF2-40B4-BE49-F238E27FC236}">
                <a16:creationId xmlns:a16="http://schemas.microsoft.com/office/drawing/2014/main" id="{E9C798DF-1F23-1D43-8EAB-516461FC6746}"/>
              </a:ext>
            </a:extLst>
          </p:cNvPr>
          <p:cNvPicPr>
            <a:picLocks noChangeAspect="1"/>
          </p:cNvPicPr>
          <p:nvPr/>
        </p:nvPicPr>
        <p:blipFill>
          <a:blip r:embed="rId5"/>
          <a:stretch>
            <a:fillRect/>
          </a:stretch>
        </p:blipFill>
        <p:spPr>
          <a:xfrm>
            <a:off x="770847" y="2752090"/>
            <a:ext cx="3454811" cy="3571343"/>
          </a:xfrm>
          <a:prstGeom prst="rect">
            <a:avLst/>
          </a:prstGeom>
        </p:spPr>
      </p:pic>
    </p:spTree>
    <p:extLst>
      <p:ext uri="{BB962C8B-B14F-4D97-AF65-F5344CB8AC3E}">
        <p14:creationId xmlns:p14="http://schemas.microsoft.com/office/powerpoint/2010/main" val="202134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Assess Your Gifts"/>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Assess Your Gifts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7" descr="Image"/>
          <p:cNvPicPr preferRelativeResize="0"/>
          <p:nvPr/>
        </p:nvPicPr>
        <p:blipFill rotWithShape="1">
          <a:blip r:embed="rId3">
            <a:alphaModFix/>
          </a:blip>
          <a:srcRect/>
          <a:stretch/>
        </p:blipFill>
        <p:spPr>
          <a:xfrm>
            <a:off x="447688" y="2039677"/>
            <a:ext cx="6343624" cy="5241657"/>
          </a:xfrm>
          <a:prstGeom prst="rect">
            <a:avLst/>
          </a:prstGeom>
          <a:noFill/>
          <a:ln>
            <a:noFill/>
          </a:ln>
        </p:spPr>
      </p:pic>
      <p:pic>
        <p:nvPicPr>
          <p:cNvPr id="154" name="Google Shape;154;p37" descr="Image"/>
          <p:cNvPicPr preferRelativeResize="0"/>
          <p:nvPr/>
        </p:nvPicPr>
        <p:blipFill rotWithShape="1">
          <a:blip r:embed="rId4">
            <a:alphaModFix/>
          </a:blip>
          <a:srcRect/>
          <a:stretch/>
        </p:blipFill>
        <p:spPr>
          <a:xfrm>
            <a:off x="7988549" y="786117"/>
            <a:ext cx="4045255" cy="7138683"/>
          </a:xfrm>
          <a:prstGeom prst="rect">
            <a:avLst/>
          </a:prstGeom>
          <a:noFill/>
          <a:ln>
            <a:noFill/>
          </a:ln>
        </p:spPr>
      </p:pic>
    </p:spTree>
    <p:extLst>
      <p:ext uri="{BB962C8B-B14F-4D97-AF65-F5344CB8AC3E}">
        <p14:creationId xmlns:p14="http://schemas.microsoft.com/office/powerpoint/2010/main" val="110766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6"/>
          <p:cNvSpPr txBox="1"/>
          <p:nvPr/>
        </p:nvSpPr>
        <p:spPr>
          <a:xfrm>
            <a:off x="9042613" y="4065956"/>
            <a:ext cx="1304400" cy="681300"/>
          </a:xfrm>
          <a:prstGeom prst="rect">
            <a:avLst/>
          </a:prstGeom>
          <a:noFill/>
          <a:ln>
            <a:noFill/>
          </a:ln>
        </p:spPr>
        <p:txBody>
          <a:bodyPr spcFirstLastPara="1" wrap="square" lIns="108350" tIns="108350" rIns="108350" bIns="108350" anchor="t" anchorCtr="0">
            <a:noAutofit/>
          </a:bodyPr>
          <a:lstStyle/>
          <a:p>
            <a:pPr marL="0" lvl="0" indent="0" algn="l" rtl="0">
              <a:spcBef>
                <a:spcPts val="0"/>
              </a:spcBef>
              <a:spcAft>
                <a:spcPts val="0"/>
              </a:spcAft>
              <a:buNone/>
            </a:pPr>
            <a:endParaRPr sz="3600"/>
          </a:p>
        </p:txBody>
      </p:sp>
      <p:sp>
        <p:nvSpPr>
          <p:cNvPr id="144" name="Google Shape;144;p36"/>
          <p:cNvSpPr txBox="1"/>
          <p:nvPr/>
        </p:nvSpPr>
        <p:spPr>
          <a:xfrm>
            <a:off x="1938960" y="3078862"/>
            <a:ext cx="6046200" cy="1221900"/>
          </a:xfrm>
          <a:prstGeom prst="rect">
            <a:avLst/>
          </a:prstGeom>
          <a:noFill/>
          <a:ln>
            <a:noFill/>
          </a:ln>
        </p:spPr>
        <p:txBody>
          <a:bodyPr spcFirstLastPara="1" wrap="square" lIns="108350" tIns="108350" rIns="108350" bIns="108350" anchor="t" anchorCtr="0">
            <a:noAutofit/>
          </a:bodyPr>
          <a:lstStyle/>
          <a:p>
            <a:pPr marL="0" lvl="0" indent="0" algn="l" rtl="0">
              <a:spcBef>
                <a:spcPts val="0"/>
              </a:spcBef>
              <a:spcAft>
                <a:spcPts val="0"/>
              </a:spcAft>
              <a:buNone/>
            </a:pPr>
            <a:endParaRPr/>
          </a:p>
        </p:txBody>
      </p:sp>
      <p:pic>
        <p:nvPicPr>
          <p:cNvPr id="145" name="Google Shape;145;p36"/>
          <p:cNvPicPr preferRelativeResize="0"/>
          <p:nvPr/>
        </p:nvPicPr>
        <p:blipFill>
          <a:blip r:embed="rId3">
            <a:alphaModFix amt="30000"/>
          </a:blip>
          <a:stretch>
            <a:fillRect/>
          </a:stretch>
        </p:blipFill>
        <p:spPr>
          <a:xfrm>
            <a:off x="0" y="-8239"/>
            <a:ext cx="13004799" cy="9753601"/>
          </a:xfrm>
          <a:prstGeom prst="rect">
            <a:avLst/>
          </a:prstGeom>
          <a:noFill/>
          <a:ln>
            <a:noFill/>
          </a:ln>
        </p:spPr>
      </p:pic>
      <p:pic>
        <p:nvPicPr>
          <p:cNvPr id="146" name="Google Shape;146;p36"/>
          <p:cNvPicPr preferRelativeResize="0"/>
          <p:nvPr/>
        </p:nvPicPr>
        <p:blipFill rotWithShape="1">
          <a:blip r:embed="rId3">
            <a:alphaModFix amt="88000"/>
          </a:blip>
          <a:srcRect l="-49880" t="-1550" r="49880" b="1549"/>
          <a:stretch/>
        </p:blipFill>
        <p:spPr>
          <a:xfrm>
            <a:off x="125401" y="-125503"/>
            <a:ext cx="12879399" cy="9879103"/>
          </a:xfrm>
          <a:prstGeom prst="rect">
            <a:avLst/>
          </a:prstGeom>
          <a:noFill/>
          <a:ln>
            <a:noFill/>
          </a:ln>
        </p:spPr>
      </p:pic>
      <p:sp>
        <p:nvSpPr>
          <p:cNvPr id="147" name="Google Shape;147;p36"/>
          <p:cNvSpPr txBox="1"/>
          <p:nvPr/>
        </p:nvSpPr>
        <p:spPr>
          <a:xfrm>
            <a:off x="417173" y="1304780"/>
            <a:ext cx="5852100" cy="6486600"/>
          </a:xfrm>
          <a:prstGeom prst="rect">
            <a:avLst/>
          </a:prstGeom>
          <a:noFill/>
          <a:ln>
            <a:noFill/>
          </a:ln>
        </p:spPr>
        <p:txBody>
          <a:bodyPr spcFirstLastPara="1" wrap="square" lIns="108350" tIns="108350" rIns="108350" bIns="108350" anchor="t" anchorCtr="0">
            <a:noAutofit/>
          </a:bodyPr>
          <a:lstStyle/>
          <a:p>
            <a:pPr marL="0" lvl="0" indent="0" algn="l" rtl="0">
              <a:spcBef>
                <a:spcPts val="0"/>
              </a:spcBef>
              <a:spcAft>
                <a:spcPts val="0"/>
              </a:spcAft>
              <a:buNone/>
            </a:pPr>
            <a:r>
              <a:rPr lang="en-US" sz="4700" dirty="0">
                <a:latin typeface="Roboto"/>
                <a:ea typeface="Roboto"/>
                <a:cs typeface="Roboto"/>
                <a:sym typeface="Roboto"/>
              </a:rPr>
              <a:t>Two Tales of a City</a:t>
            </a:r>
            <a:r>
              <a:rPr lang="en-US" sz="5700" dirty="0">
                <a:latin typeface="Roboto"/>
                <a:ea typeface="Roboto"/>
                <a:cs typeface="Roboto"/>
                <a:sym typeface="Roboto"/>
              </a:rPr>
              <a:t> </a:t>
            </a:r>
            <a:endParaRPr sz="5700" dirty="0">
              <a:latin typeface="Roboto"/>
              <a:ea typeface="Roboto"/>
              <a:cs typeface="Roboto"/>
              <a:sym typeface="Roboto"/>
            </a:endParaRPr>
          </a:p>
          <a:p>
            <a:pPr marL="546100" lvl="0" indent="-508000" algn="l" rtl="0">
              <a:spcBef>
                <a:spcPts val="0"/>
              </a:spcBef>
              <a:spcAft>
                <a:spcPts val="0"/>
              </a:spcAft>
              <a:buSzPts val="3600"/>
              <a:buFont typeface="Roboto"/>
              <a:buChar char="●"/>
            </a:pPr>
            <a:r>
              <a:rPr lang="en-US" sz="3600" dirty="0">
                <a:latin typeface="Roboto"/>
                <a:ea typeface="Roboto"/>
                <a:cs typeface="Roboto"/>
                <a:sym typeface="Roboto"/>
              </a:rPr>
              <a:t>Poverty </a:t>
            </a:r>
            <a:endParaRPr sz="3600" dirty="0">
              <a:latin typeface="Roboto"/>
              <a:ea typeface="Roboto"/>
              <a:cs typeface="Roboto"/>
              <a:sym typeface="Roboto"/>
            </a:endParaRPr>
          </a:p>
          <a:p>
            <a:pPr marL="546100" lvl="0" indent="-508000" algn="l" rtl="0">
              <a:spcBef>
                <a:spcPts val="0"/>
              </a:spcBef>
              <a:spcAft>
                <a:spcPts val="0"/>
              </a:spcAft>
              <a:buSzPts val="3600"/>
              <a:buFont typeface="Roboto"/>
              <a:buChar char="●"/>
            </a:pPr>
            <a:r>
              <a:rPr lang="en-US" sz="3600" dirty="0">
                <a:latin typeface="Roboto"/>
                <a:ea typeface="Roboto"/>
                <a:cs typeface="Roboto"/>
                <a:sym typeface="Roboto"/>
              </a:rPr>
              <a:t>Food deserts </a:t>
            </a:r>
            <a:endParaRPr sz="3600" dirty="0">
              <a:latin typeface="Roboto"/>
              <a:ea typeface="Roboto"/>
              <a:cs typeface="Roboto"/>
              <a:sym typeface="Roboto"/>
            </a:endParaRPr>
          </a:p>
          <a:p>
            <a:pPr marL="546100" lvl="0" indent="-508000" algn="l" rtl="0">
              <a:spcBef>
                <a:spcPts val="0"/>
              </a:spcBef>
              <a:spcAft>
                <a:spcPts val="0"/>
              </a:spcAft>
              <a:buSzPts val="3600"/>
              <a:buFont typeface="Roboto"/>
              <a:buChar char="●"/>
            </a:pPr>
            <a:r>
              <a:rPr lang="en-US" sz="3600" dirty="0">
                <a:latin typeface="Roboto"/>
                <a:ea typeface="Roboto"/>
                <a:cs typeface="Roboto"/>
                <a:sym typeface="Roboto"/>
              </a:rPr>
              <a:t>Crime </a:t>
            </a:r>
            <a:endParaRPr sz="3600" dirty="0">
              <a:latin typeface="Roboto"/>
              <a:ea typeface="Roboto"/>
              <a:cs typeface="Roboto"/>
              <a:sym typeface="Roboto"/>
            </a:endParaRPr>
          </a:p>
          <a:p>
            <a:pPr marL="0" lvl="0" indent="0" algn="l" rtl="0">
              <a:spcBef>
                <a:spcPts val="0"/>
              </a:spcBef>
              <a:spcAft>
                <a:spcPts val="0"/>
              </a:spcAft>
              <a:buNone/>
            </a:pPr>
            <a:endParaRPr sz="3600" dirty="0">
              <a:latin typeface="Roboto"/>
              <a:ea typeface="Roboto"/>
              <a:cs typeface="Roboto"/>
              <a:sym typeface="Roboto"/>
            </a:endParaRPr>
          </a:p>
          <a:p>
            <a:pPr marL="0" lvl="0" indent="0" algn="l" rtl="0">
              <a:spcBef>
                <a:spcPts val="0"/>
              </a:spcBef>
              <a:spcAft>
                <a:spcPts val="0"/>
              </a:spcAft>
              <a:buNone/>
            </a:pPr>
            <a:endParaRPr sz="3600" dirty="0">
              <a:latin typeface="Roboto"/>
              <a:ea typeface="Roboto"/>
              <a:cs typeface="Roboto"/>
              <a:sym typeface="Roboto"/>
            </a:endParaRPr>
          </a:p>
        </p:txBody>
      </p:sp>
      <p:sp>
        <p:nvSpPr>
          <p:cNvPr id="148" name="Google Shape;148;p36"/>
          <p:cNvSpPr txBox="1"/>
          <p:nvPr/>
        </p:nvSpPr>
        <p:spPr>
          <a:xfrm>
            <a:off x="417172" y="5174469"/>
            <a:ext cx="5006100" cy="3055500"/>
          </a:xfrm>
          <a:prstGeom prst="rect">
            <a:avLst/>
          </a:prstGeom>
          <a:noFill/>
          <a:ln>
            <a:noFill/>
          </a:ln>
        </p:spPr>
        <p:txBody>
          <a:bodyPr spcFirstLastPara="1" wrap="square" lIns="108350" tIns="108350" rIns="108350" bIns="108350" anchor="t" anchorCtr="0">
            <a:noAutofit/>
          </a:bodyPr>
          <a:lstStyle/>
          <a:p>
            <a:pPr marL="546100" lvl="0" indent="-508000" algn="l" rtl="0">
              <a:spcBef>
                <a:spcPts val="0"/>
              </a:spcBef>
              <a:spcAft>
                <a:spcPts val="0"/>
              </a:spcAft>
              <a:buSzPts val="3600"/>
              <a:buFont typeface="Roboto"/>
              <a:buChar char="●"/>
            </a:pPr>
            <a:r>
              <a:rPr lang="en-US" sz="3600" dirty="0">
                <a:latin typeface="Roboto"/>
                <a:ea typeface="Roboto"/>
                <a:cs typeface="Roboto"/>
                <a:sym typeface="Roboto"/>
              </a:rPr>
              <a:t>Hospital </a:t>
            </a:r>
            <a:endParaRPr sz="3600" dirty="0">
              <a:latin typeface="Roboto"/>
              <a:ea typeface="Roboto"/>
              <a:cs typeface="Roboto"/>
              <a:sym typeface="Roboto"/>
            </a:endParaRPr>
          </a:p>
          <a:p>
            <a:pPr marL="546100" lvl="0" indent="-508000" algn="l" rtl="0">
              <a:spcBef>
                <a:spcPts val="0"/>
              </a:spcBef>
              <a:spcAft>
                <a:spcPts val="0"/>
              </a:spcAft>
              <a:buSzPts val="3600"/>
              <a:buFont typeface="Roboto"/>
              <a:buChar char="●"/>
            </a:pPr>
            <a:r>
              <a:rPr lang="en-US" sz="3600" dirty="0">
                <a:latin typeface="Roboto"/>
                <a:ea typeface="Roboto"/>
                <a:cs typeface="Roboto"/>
                <a:sym typeface="Roboto"/>
              </a:rPr>
              <a:t>After school programs </a:t>
            </a:r>
            <a:endParaRPr sz="3600" dirty="0">
              <a:latin typeface="Roboto"/>
              <a:ea typeface="Roboto"/>
              <a:cs typeface="Roboto"/>
              <a:sym typeface="Roboto"/>
            </a:endParaRPr>
          </a:p>
          <a:p>
            <a:pPr marL="546100" lvl="0" indent="-508000" algn="l" rtl="0">
              <a:spcBef>
                <a:spcPts val="0"/>
              </a:spcBef>
              <a:spcAft>
                <a:spcPts val="0"/>
              </a:spcAft>
              <a:buSzPts val="3600"/>
              <a:buFont typeface="Roboto"/>
              <a:buChar char="●"/>
            </a:pPr>
            <a:r>
              <a:rPr lang="en-US" sz="3600" dirty="0">
                <a:latin typeface="Roboto"/>
                <a:ea typeface="Roboto"/>
                <a:cs typeface="Roboto"/>
                <a:sym typeface="Roboto"/>
              </a:rPr>
              <a:t>Families that love each other  </a:t>
            </a:r>
            <a:endParaRPr sz="3600" dirty="0">
              <a:latin typeface="Roboto"/>
              <a:ea typeface="Roboto"/>
              <a:cs typeface="Roboto"/>
              <a:sym typeface="Roboto"/>
            </a:endParaRPr>
          </a:p>
        </p:txBody>
      </p:sp>
    </p:spTree>
    <p:extLst>
      <p:ext uri="{BB962C8B-B14F-4D97-AF65-F5344CB8AC3E}">
        <p14:creationId xmlns:p14="http://schemas.microsoft.com/office/powerpoint/2010/main" val="91750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What do you have?"/>
          <p:cNvSpPr txBox="1">
            <a:spLocks noGrp="1"/>
          </p:cNvSpPr>
          <p:nvPr>
            <p:ph type="title"/>
          </p:nvPr>
        </p:nvSpPr>
        <p:spPr>
          <a:prstGeom prst="rect">
            <a:avLst/>
          </a:prstGeom>
        </p:spPr>
        <p:txBody>
          <a:bodyPr>
            <a:normAutofit/>
          </a:bodyPr>
          <a:lstStyle/>
          <a:p>
            <a:pPr algn="ctr"/>
            <a:r>
              <a:rPr sz="5000" b="1" dirty="0">
                <a:latin typeface="Roboto" panose="02000000000000000000" pitchFamily="2" charset="0"/>
                <a:ea typeface="Roboto" panose="02000000000000000000" pitchFamily="2" charset="0"/>
              </a:rPr>
              <a:t>What do you have?</a:t>
            </a:r>
          </a:p>
        </p:txBody>
      </p:sp>
      <p:sp>
        <p:nvSpPr>
          <p:cNvPr id="168" name="Post it activity…"/>
          <p:cNvSpPr txBox="1">
            <a:spLocks noGrp="1"/>
          </p:cNvSpPr>
          <p:nvPr>
            <p:ph type="body" idx="1"/>
          </p:nvPr>
        </p:nvSpPr>
        <p:spPr>
          <a:prstGeom prst="rect">
            <a:avLst/>
          </a:prstGeom>
        </p:spPr>
        <p:txBody>
          <a:bodyPr anchor="t">
            <a:normAutofit/>
          </a:bodyPr>
          <a:lstStyle/>
          <a:p>
            <a:r>
              <a:rPr sz="4000" dirty="0">
                <a:latin typeface="Roboto" panose="02000000000000000000" pitchFamily="2" charset="0"/>
                <a:ea typeface="Roboto" panose="02000000000000000000" pitchFamily="2" charset="0"/>
              </a:rPr>
              <a:t>Post it activity</a:t>
            </a:r>
          </a:p>
          <a:p>
            <a:r>
              <a:rPr sz="4000" dirty="0">
                <a:latin typeface="Roboto" panose="02000000000000000000" pitchFamily="2" charset="0"/>
                <a:ea typeface="Roboto" panose="02000000000000000000" pitchFamily="2" charset="0"/>
              </a:rPr>
              <a:t>1:1 conversations</a:t>
            </a:r>
          </a:p>
          <a:p>
            <a:r>
              <a:rPr sz="4000" dirty="0">
                <a:latin typeface="Roboto" panose="02000000000000000000" pitchFamily="2" charset="0"/>
                <a:ea typeface="Roboto" panose="02000000000000000000" pitchFamily="2" charset="0"/>
              </a:rPr>
              <a:t>Prayer Walk</a:t>
            </a:r>
          </a:p>
          <a:p>
            <a:r>
              <a:rPr sz="4000" u="sng" dirty="0">
                <a:latin typeface="Roboto" panose="02000000000000000000" pitchFamily="2" charset="0"/>
                <a:ea typeface="Roboto" panose="02000000000000000000" pitchFamily="2" charset="0"/>
                <a:hlinkClick r:id="rId2"/>
              </a:rPr>
              <a:t>Asset Mapping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OST IT ACTIVITY"/>
          <p:cNvSpPr txBox="1">
            <a:spLocks noGrp="1"/>
          </p:cNvSpPr>
          <p:nvPr>
            <p:ph type="title"/>
          </p:nvPr>
        </p:nvSpPr>
        <p:spPr>
          <a:prstGeom prst="rect">
            <a:avLst/>
          </a:prstGeom>
        </p:spPr>
        <p:txBody>
          <a:bodyPr/>
          <a:lstStyle/>
          <a:p>
            <a:pPr algn="ctr"/>
            <a:r>
              <a:rPr dirty="0">
                <a:latin typeface="Roboto" panose="02000000000000000000" pitchFamily="2" charset="0"/>
                <a:ea typeface="Roboto" panose="02000000000000000000" pitchFamily="2" charset="0"/>
              </a:rPr>
              <a:t>POST IT ACTIVITY</a:t>
            </a:r>
          </a:p>
        </p:txBody>
      </p:sp>
      <p:grpSp>
        <p:nvGrpSpPr>
          <p:cNvPr id="173" name="Group"/>
          <p:cNvGrpSpPr/>
          <p:nvPr/>
        </p:nvGrpSpPr>
        <p:grpSpPr>
          <a:xfrm>
            <a:off x="1041400" y="846666"/>
            <a:ext cx="2083297" cy="2753784"/>
            <a:chOff x="0" y="0"/>
            <a:chExt cx="2083296" cy="2753782"/>
          </a:xfrm>
        </p:grpSpPr>
        <p:pic>
          <p:nvPicPr>
            <p:cNvPr id="171" name="Image" descr="Image"/>
            <p:cNvPicPr>
              <a:picLocks noChangeAspect="1"/>
            </p:cNvPicPr>
            <p:nvPr/>
          </p:nvPicPr>
          <p:blipFill>
            <a:blip r:embed="rId2">
              <a:extLst/>
            </a:blip>
            <a:stretch>
              <a:fillRect/>
            </a:stretch>
          </p:blipFill>
          <p:spPr>
            <a:xfrm>
              <a:off x="0" y="0"/>
              <a:ext cx="2083297" cy="2083297"/>
            </a:xfrm>
            <a:prstGeom prst="rect">
              <a:avLst/>
            </a:prstGeom>
            <a:ln w="12700" cap="flat">
              <a:noFill/>
              <a:miter lim="400000"/>
            </a:ln>
            <a:effectLst/>
          </p:spPr>
        </p:pic>
        <p:sp>
          <p:nvSpPr>
            <p:cNvPr id="172" name="people"/>
            <p:cNvSpPr txBox="1"/>
            <p:nvPr/>
          </p:nvSpPr>
          <p:spPr>
            <a:xfrm>
              <a:off x="314921" y="2035404"/>
              <a:ext cx="1453454" cy="7183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people</a:t>
              </a:r>
            </a:p>
          </p:txBody>
        </p:sp>
      </p:grpSp>
      <p:grpSp>
        <p:nvGrpSpPr>
          <p:cNvPr id="176" name="Group"/>
          <p:cNvGrpSpPr/>
          <p:nvPr/>
        </p:nvGrpSpPr>
        <p:grpSpPr>
          <a:xfrm>
            <a:off x="8263466" y="5378450"/>
            <a:ext cx="1898708" cy="3376474"/>
            <a:chOff x="0" y="0"/>
            <a:chExt cx="1898706" cy="3376473"/>
          </a:xfrm>
        </p:grpSpPr>
        <p:pic>
          <p:nvPicPr>
            <p:cNvPr id="174" name="Image" descr="Image"/>
            <p:cNvPicPr>
              <a:picLocks noChangeAspect="1"/>
            </p:cNvPicPr>
            <p:nvPr/>
          </p:nvPicPr>
          <p:blipFill>
            <a:blip r:embed="rId3">
              <a:extLst/>
            </a:blip>
            <a:stretch>
              <a:fillRect/>
            </a:stretch>
          </p:blipFill>
          <p:spPr>
            <a:xfrm>
              <a:off x="0" y="0"/>
              <a:ext cx="1898707" cy="2651024"/>
            </a:xfrm>
            <a:prstGeom prst="rect">
              <a:avLst/>
            </a:prstGeom>
            <a:ln w="12700" cap="flat">
              <a:noFill/>
              <a:miter lim="400000"/>
            </a:ln>
            <a:effectLst/>
          </p:spPr>
        </p:pic>
        <p:sp>
          <p:nvSpPr>
            <p:cNvPr id="175" name="posture"/>
            <p:cNvSpPr txBox="1"/>
            <p:nvPr/>
          </p:nvSpPr>
          <p:spPr>
            <a:xfrm>
              <a:off x="147286" y="2659980"/>
              <a:ext cx="1604134" cy="7164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posture</a:t>
              </a:r>
            </a:p>
          </p:txBody>
        </p:sp>
      </p:grpSp>
      <p:grpSp>
        <p:nvGrpSpPr>
          <p:cNvPr id="179" name="Group"/>
          <p:cNvGrpSpPr/>
          <p:nvPr/>
        </p:nvGrpSpPr>
        <p:grpSpPr>
          <a:xfrm>
            <a:off x="5328724" y="1195916"/>
            <a:ext cx="1798069" cy="2848236"/>
            <a:chOff x="0" y="0"/>
            <a:chExt cx="1798067" cy="2848234"/>
          </a:xfrm>
        </p:grpSpPr>
        <p:pic>
          <p:nvPicPr>
            <p:cNvPr id="177" name="Image" descr="Image"/>
            <p:cNvPicPr>
              <a:picLocks noChangeAspect="1"/>
            </p:cNvPicPr>
            <p:nvPr/>
          </p:nvPicPr>
          <p:blipFill>
            <a:blip r:embed="rId4">
              <a:extLst/>
            </a:blip>
            <a:stretch>
              <a:fillRect/>
            </a:stretch>
          </p:blipFill>
          <p:spPr>
            <a:xfrm>
              <a:off x="27843" y="0"/>
              <a:ext cx="1742381" cy="2164776"/>
            </a:xfrm>
            <a:prstGeom prst="rect">
              <a:avLst/>
            </a:prstGeom>
            <a:ln w="12700" cap="flat">
              <a:noFill/>
              <a:miter lim="400000"/>
            </a:ln>
            <a:effectLst/>
          </p:spPr>
        </p:pic>
        <p:sp>
          <p:nvSpPr>
            <p:cNvPr id="178" name="property"/>
            <p:cNvSpPr txBox="1"/>
            <p:nvPr/>
          </p:nvSpPr>
          <p:spPr>
            <a:xfrm>
              <a:off x="-1" y="2144242"/>
              <a:ext cx="1798069" cy="703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property</a:t>
              </a:r>
            </a:p>
          </p:txBody>
        </p:sp>
      </p:grpSp>
      <p:grpSp>
        <p:nvGrpSpPr>
          <p:cNvPr id="182" name="Group"/>
          <p:cNvGrpSpPr/>
          <p:nvPr/>
        </p:nvGrpSpPr>
        <p:grpSpPr>
          <a:xfrm>
            <a:off x="9116483" y="1394883"/>
            <a:ext cx="2722558" cy="2450302"/>
            <a:chOff x="0" y="0"/>
            <a:chExt cx="2722557" cy="2450301"/>
          </a:xfrm>
        </p:grpSpPr>
        <p:pic>
          <p:nvPicPr>
            <p:cNvPr id="180" name="Image" descr="Image"/>
            <p:cNvPicPr>
              <a:picLocks noChangeAspect="1"/>
            </p:cNvPicPr>
            <p:nvPr/>
          </p:nvPicPr>
          <p:blipFill>
            <a:blip r:embed="rId5">
              <a:extLst/>
            </a:blip>
            <a:stretch>
              <a:fillRect/>
            </a:stretch>
          </p:blipFill>
          <p:spPr>
            <a:xfrm>
              <a:off x="0" y="0"/>
              <a:ext cx="2722558" cy="1820224"/>
            </a:xfrm>
            <a:prstGeom prst="rect">
              <a:avLst/>
            </a:prstGeom>
            <a:ln w="12700" cap="flat">
              <a:noFill/>
              <a:miter lim="400000"/>
            </a:ln>
            <a:effectLst/>
          </p:spPr>
        </p:pic>
        <p:sp>
          <p:nvSpPr>
            <p:cNvPr id="181" name="Programs"/>
            <p:cNvSpPr txBox="1"/>
            <p:nvPr/>
          </p:nvSpPr>
          <p:spPr>
            <a:xfrm>
              <a:off x="491275" y="1828002"/>
              <a:ext cx="1740007"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Programs</a:t>
              </a:r>
            </a:p>
          </p:txBody>
        </p:sp>
      </p:grpSp>
      <p:grpSp>
        <p:nvGrpSpPr>
          <p:cNvPr id="185" name="Group"/>
          <p:cNvGrpSpPr/>
          <p:nvPr/>
        </p:nvGrpSpPr>
        <p:grpSpPr>
          <a:xfrm>
            <a:off x="3617383" y="6078444"/>
            <a:ext cx="2514601" cy="1865407"/>
            <a:chOff x="0" y="0"/>
            <a:chExt cx="2514600" cy="1865406"/>
          </a:xfrm>
        </p:grpSpPr>
        <p:pic>
          <p:nvPicPr>
            <p:cNvPr id="183" name="Image" descr="Image"/>
            <p:cNvPicPr>
              <a:picLocks noChangeAspect="1"/>
            </p:cNvPicPr>
            <p:nvPr/>
          </p:nvPicPr>
          <p:blipFill>
            <a:blip r:embed="rId6">
              <a:extLst/>
            </a:blip>
            <a:stretch>
              <a:fillRect/>
            </a:stretch>
          </p:blipFill>
          <p:spPr>
            <a:xfrm>
              <a:off x="0" y="0"/>
              <a:ext cx="2514600" cy="1265518"/>
            </a:xfrm>
            <a:prstGeom prst="rect">
              <a:avLst/>
            </a:prstGeom>
            <a:ln w="12700" cap="flat">
              <a:noFill/>
              <a:miter lim="400000"/>
            </a:ln>
            <a:effectLst/>
          </p:spPr>
        </p:pic>
        <p:sp>
          <p:nvSpPr>
            <p:cNvPr id="184" name="Purse"/>
            <p:cNvSpPr txBox="1"/>
            <p:nvPr/>
          </p:nvSpPr>
          <p:spPr>
            <a:xfrm>
              <a:off x="689319" y="1207994"/>
              <a:ext cx="1135962" cy="6574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Purse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73"/>
                                        </p:tgtEl>
                                        <p:attrNameLst>
                                          <p:attrName>style.visibility</p:attrName>
                                        </p:attrNameLst>
                                      </p:cBhvr>
                                      <p:to>
                                        <p:strVal val="visible"/>
                                      </p:to>
                                    </p:set>
                                    <p:anim calcmode="lin" valueType="num">
                                      <p:cBhvr>
                                        <p:cTn id="7" dur="1000" fill="hold"/>
                                        <p:tgtEl>
                                          <p:spTgt spid="173"/>
                                        </p:tgtEl>
                                        <p:attrNameLst>
                                          <p:attrName>ppt_x</p:attrName>
                                        </p:attrNameLst>
                                      </p:cBhvr>
                                      <p:tavLst>
                                        <p:tav tm="0">
                                          <p:val>
                                            <p:strVal val="0-#ppt_w/2"/>
                                          </p:val>
                                        </p:tav>
                                        <p:tav tm="100000">
                                          <p:val>
                                            <p:strVal val="#ppt_x"/>
                                          </p:val>
                                        </p:tav>
                                      </p:tavLst>
                                    </p:anim>
                                    <p:anim calcmode="lin" valueType="num">
                                      <p:cBhvr>
                                        <p:cTn id="8" dur="10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79"/>
                                        </p:tgtEl>
                                        <p:attrNameLst>
                                          <p:attrName>style.visibility</p:attrName>
                                        </p:attrNameLst>
                                      </p:cBhvr>
                                      <p:to>
                                        <p:strVal val="visible"/>
                                      </p:to>
                                    </p:set>
                                    <p:anim calcmode="lin" valueType="num">
                                      <p:cBhvr>
                                        <p:cTn id="13" dur="1000" fill="hold"/>
                                        <p:tgtEl>
                                          <p:spTgt spid="179"/>
                                        </p:tgtEl>
                                        <p:attrNameLst>
                                          <p:attrName>ppt_x</p:attrName>
                                        </p:attrNameLst>
                                      </p:cBhvr>
                                      <p:tavLst>
                                        <p:tav tm="0">
                                          <p:val>
                                            <p:strVal val="0-#ppt_w/2"/>
                                          </p:val>
                                        </p:tav>
                                        <p:tav tm="100000">
                                          <p:val>
                                            <p:strVal val="#ppt_x"/>
                                          </p:val>
                                        </p:tav>
                                      </p:tavLst>
                                    </p:anim>
                                    <p:anim calcmode="lin" valueType="num">
                                      <p:cBhvr>
                                        <p:cTn id="14"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182"/>
                                        </p:tgtEl>
                                        <p:attrNameLst>
                                          <p:attrName>style.visibility</p:attrName>
                                        </p:attrNameLst>
                                      </p:cBhvr>
                                      <p:to>
                                        <p:strVal val="visible"/>
                                      </p:to>
                                    </p:set>
                                    <p:anim calcmode="lin" valueType="num">
                                      <p:cBhvr>
                                        <p:cTn id="19" dur="1000" fill="hold"/>
                                        <p:tgtEl>
                                          <p:spTgt spid="182"/>
                                        </p:tgtEl>
                                        <p:attrNameLst>
                                          <p:attrName>ppt_x</p:attrName>
                                        </p:attrNameLst>
                                      </p:cBhvr>
                                      <p:tavLst>
                                        <p:tav tm="0">
                                          <p:val>
                                            <p:strVal val="0-#ppt_w/2"/>
                                          </p:val>
                                        </p:tav>
                                        <p:tav tm="100000">
                                          <p:val>
                                            <p:strVal val="#ppt_x"/>
                                          </p:val>
                                        </p:tav>
                                      </p:tavLst>
                                    </p:anim>
                                    <p:anim calcmode="lin" valueType="num">
                                      <p:cBhvr>
                                        <p:cTn id="20"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iterate>
                                    <p:tmAbs val="0"/>
                                  </p:iterate>
                                  <p:childTnLst>
                                    <p:set>
                                      <p:cBhvr>
                                        <p:cTn id="24" fill="hold"/>
                                        <p:tgtEl>
                                          <p:spTgt spid="185"/>
                                        </p:tgtEl>
                                        <p:attrNameLst>
                                          <p:attrName>style.visibility</p:attrName>
                                        </p:attrNameLst>
                                      </p:cBhvr>
                                      <p:to>
                                        <p:strVal val="visible"/>
                                      </p:to>
                                    </p:set>
                                    <p:anim calcmode="lin" valueType="num">
                                      <p:cBhvr>
                                        <p:cTn id="25" dur="1000" fill="hold"/>
                                        <p:tgtEl>
                                          <p:spTgt spid="185"/>
                                        </p:tgtEl>
                                        <p:attrNameLst>
                                          <p:attrName>ppt_x</p:attrName>
                                        </p:attrNameLst>
                                      </p:cBhvr>
                                      <p:tavLst>
                                        <p:tav tm="0">
                                          <p:val>
                                            <p:strVal val="0-#ppt_w/2"/>
                                          </p:val>
                                        </p:tav>
                                        <p:tav tm="100000">
                                          <p:val>
                                            <p:strVal val="#ppt_x"/>
                                          </p:val>
                                        </p:tav>
                                      </p:tavLst>
                                    </p:anim>
                                    <p:anim calcmode="lin" valueType="num">
                                      <p:cBhvr>
                                        <p:cTn id="26"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176"/>
                                        </p:tgtEl>
                                        <p:attrNameLst>
                                          <p:attrName>style.visibility</p:attrName>
                                        </p:attrNameLst>
                                      </p:cBhvr>
                                      <p:to>
                                        <p:strVal val="visible"/>
                                      </p:to>
                                    </p:set>
                                    <p:anim calcmode="lin" valueType="num">
                                      <p:cBhvr>
                                        <p:cTn id="31" dur="1000" fill="hold"/>
                                        <p:tgtEl>
                                          <p:spTgt spid="176"/>
                                        </p:tgtEl>
                                        <p:attrNameLst>
                                          <p:attrName>ppt_x</p:attrName>
                                        </p:attrNameLst>
                                      </p:cBhvr>
                                      <p:tavLst>
                                        <p:tav tm="0">
                                          <p:val>
                                            <p:strVal val="0-#ppt_w/2"/>
                                          </p:val>
                                        </p:tav>
                                        <p:tav tm="100000">
                                          <p:val>
                                            <p:strVal val="#ppt_x"/>
                                          </p:val>
                                        </p:tav>
                                      </p:tavLst>
                                    </p:anim>
                                    <p:anim calcmode="lin" valueType="num">
                                      <p:cBhvr>
                                        <p:cTn id="32" dur="10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animBg="1" advAuto="0"/>
      <p:bldP spid="176" grpId="5" animBg="1" advAuto="0"/>
      <p:bldP spid="179" grpId="2" animBg="1" advAuto="0"/>
      <p:bldP spid="182" grpId="3" animBg="1" advAuto="0"/>
      <p:bldP spid="185"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Describe your church"/>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Describe your </a:t>
            </a:r>
            <a:r>
              <a:rPr lang="en-US" sz="5000" dirty="0">
                <a:latin typeface="Roboto" panose="02000000000000000000" pitchFamily="2" charset="0"/>
                <a:ea typeface="Roboto" panose="02000000000000000000" pitchFamily="2" charset="0"/>
              </a:rPr>
              <a:t>ministry context</a:t>
            </a:r>
            <a:endParaRPr sz="5000" dirty="0">
              <a:latin typeface="Roboto" panose="02000000000000000000" pitchFamily="2" charset="0"/>
              <a:ea typeface="Roboto" panose="02000000000000000000" pitchFamily="2" charset="0"/>
            </a:endParaRPr>
          </a:p>
        </p:txBody>
      </p:sp>
      <p:sp>
        <p:nvSpPr>
          <p:cNvPr id="188" name="Form groups of 3-4…"/>
          <p:cNvSpPr txBox="1">
            <a:spLocks noGrp="1"/>
          </p:cNvSpPr>
          <p:nvPr>
            <p:ph type="body" idx="1"/>
          </p:nvPr>
        </p:nvSpPr>
        <p:spPr>
          <a:xfrm>
            <a:off x="508000" y="2641600"/>
            <a:ext cx="11988800" cy="6096000"/>
          </a:xfrm>
          <a:prstGeom prst="rect">
            <a:avLst/>
          </a:prstGeom>
        </p:spPr>
        <p:txBody>
          <a:bodyPr anchor="t">
            <a:normAutofit/>
          </a:bodyPr>
          <a:lstStyle/>
          <a:p>
            <a:r>
              <a:rPr sz="4000" dirty="0">
                <a:latin typeface="Roboto" panose="02000000000000000000" pitchFamily="2" charset="0"/>
                <a:ea typeface="Roboto" panose="02000000000000000000" pitchFamily="2" charset="0"/>
              </a:rPr>
              <a:t>Form groups of 3-4</a:t>
            </a:r>
          </a:p>
          <a:p>
            <a:r>
              <a:rPr sz="4000" dirty="0">
                <a:latin typeface="Roboto" panose="02000000000000000000" pitchFamily="2" charset="0"/>
                <a:ea typeface="Roboto" panose="02000000000000000000" pitchFamily="2" charset="0"/>
              </a:rPr>
              <a:t>One person talks about their church</a:t>
            </a:r>
          </a:p>
          <a:p>
            <a:r>
              <a:rPr sz="4000" dirty="0">
                <a:latin typeface="Roboto" panose="02000000000000000000" pitchFamily="2" charset="0"/>
                <a:ea typeface="Roboto" panose="02000000000000000000" pitchFamily="2" charset="0"/>
              </a:rPr>
              <a:t>Others are listening for the gifts</a:t>
            </a:r>
          </a:p>
          <a:p>
            <a:pPr lvl="1"/>
            <a:r>
              <a:rPr sz="4000" dirty="0">
                <a:latin typeface="Roboto" panose="02000000000000000000" pitchFamily="2" charset="0"/>
                <a:ea typeface="Roboto" panose="02000000000000000000" pitchFamily="2" charset="0"/>
              </a:rPr>
              <a:t>i.e. we don’t have any children - we have a lot of adults. </a:t>
            </a:r>
          </a:p>
          <a:p>
            <a:r>
              <a:rPr sz="4000" dirty="0">
                <a:latin typeface="Roboto" panose="02000000000000000000" pitchFamily="2" charset="0"/>
                <a:ea typeface="Roboto" panose="02000000000000000000" pitchFamily="2" charset="0"/>
              </a:rPr>
              <a:t>Put one gift per a posit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OST IT ACTIVITY"/>
          <p:cNvSpPr txBox="1">
            <a:spLocks noGrp="1"/>
          </p:cNvSpPr>
          <p:nvPr>
            <p:ph type="title"/>
          </p:nvPr>
        </p:nvSpPr>
        <p:spPr>
          <a:prstGeom prst="rect">
            <a:avLst/>
          </a:prstGeom>
        </p:spPr>
        <p:txBody>
          <a:bodyPr/>
          <a:lstStyle/>
          <a:p>
            <a:pPr algn="ctr"/>
            <a:r>
              <a:rPr dirty="0">
                <a:latin typeface="Roboto" panose="02000000000000000000" pitchFamily="2" charset="0"/>
                <a:ea typeface="Roboto" panose="02000000000000000000" pitchFamily="2" charset="0"/>
              </a:rPr>
              <a:t>POST IT ACTIVITY</a:t>
            </a:r>
          </a:p>
        </p:txBody>
      </p:sp>
      <p:grpSp>
        <p:nvGrpSpPr>
          <p:cNvPr id="173" name="Group"/>
          <p:cNvGrpSpPr/>
          <p:nvPr/>
        </p:nvGrpSpPr>
        <p:grpSpPr>
          <a:xfrm>
            <a:off x="1041400" y="846666"/>
            <a:ext cx="2083297" cy="2753784"/>
            <a:chOff x="0" y="0"/>
            <a:chExt cx="2083296" cy="2753782"/>
          </a:xfrm>
        </p:grpSpPr>
        <p:pic>
          <p:nvPicPr>
            <p:cNvPr id="171" name="Image" descr="Image"/>
            <p:cNvPicPr>
              <a:picLocks noChangeAspect="1"/>
            </p:cNvPicPr>
            <p:nvPr/>
          </p:nvPicPr>
          <p:blipFill>
            <a:blip r:embed="rId2">
              <a:extLst/>
            </a:blip>
            <a:stretch>
              <a:fillRect/>
            </a:stretch>
          </p:blipFill>
          <p:spPr>
            <a:xfrm>
              <a:off x="0" y="0"/>
              <a:ext cx="2083297" cy="2083297"/>
            </a:xfrm>
            <a:prstGeom prst="rect">
              <a:avLst/>
            </a:prstGeom>
            <a:ln w="12700" cap="flat">
              <a:noFill/>
              <a:miter lim="400000"/>
            </a:ln>
            <a:effectLst/>
          </p:spPr>
        </p:pic>
        <p:sp>
          <p:nvSpPr>
            <p:cNvPr id="172" name="people"/>
            <p:cNvSpPr txBox="1"/>
            <p:nvPr/>
          </p:nvSpPr>
          <p:spPr>
            <a:xfrm>
              <a:off x="314921" y="2035404"/>
              <a:ext cx="1453454" cy="7183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people</a:t>
              </a:r>
            </a:p>
          </p:txBody>
        </p:sp>
      </p:grpSp>
      <p:grpSp>
        <p:nvGrpSpPr>
          <p:cNvPr id="176" name="Group"/>
          <p:cNvGrpSpPr/>
          <p:nvPr/>
        </p:nvGrpSpPr>
        <p:grpSpPr>
          <a:xfrm>
            <a:off x="8263466" y="5378450"/>
            <a:ext cx="1898708" cy="3376474"/>
            <a:chOff x="0" y="0"/>
            <a:chExt cx="1898706" cy="3376473"/>
          </a:xfrm>
        </p:grpSpPr>
        <p:pic>
          <p:nvPicPr>
            <p:cNvPr id="174" name="Image" descr="Image"/>
            <p:cNvPicPr>
              <a:picLocks noChangeAspect="1"/>
            </p:cNvPicPr>
            <p:nvPr/>
          </p:nvPicPr>
          <p:blipFill>
            <a:blip r:embed="rId3">
              <a:extLst/>
            </a:blip>
            <a:stretch>
              <a:fillRect/>
            </a:stretch>
          </p:blipFill>
          <p:spPr>
            <a:xfrm>
              <a:off x="0" y="0"/>
              <a:ext cx="1898707" cy="2651024"/>
            </a:xfrm>
            <a:prstGeom prst="rect">
              <a:avLst/>
            </a:prstGeom>
            <a:ln w="12700" cap="flat">
              <a:noFill/>
              <a:miter lim="400000"/>
            </a:ln>
            <a:effectLst/>
          </p:spPr>
        </p:pic>
        <p:sp>
          <p:nvSpPr>
            <p:cNvPr id="175" name="posture"/>
            <p:cNvSpPr txBox="1"/>
            <p:nvPr/>
          </p:nvSpPr>
          <p:spPr>
            <a:xfrm>
              <a:off x="147286" y="2659980"/>
              <a:ext cx="1604134" cy="7164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posture</a:t>
              </a:r>
            </a:p>
          </p:txBody>
        </p:sp>
      </p:grpSp>
      <p:grpSp>
        <p:nvGrpSpPr>
          <p:cNvPr id="179" name="Group"/>
          <p:cNvGrpSpPr/>
          <p:nvPr/>
        </p:nvGrpSpPr>
        <p:grpSpPr>
          <a:xfrm>
            <a:off x="5328724" y="1195916"/>
            <a:ext cx="1798069" cy="2848236"/>
            <a:chOff x="0" y="0"/>
            <a:chExt cx="1798067" cy="2848234"/>
          </a:xfrm>
        </p:grpSpPr>
        <p:pic>
          <p:nvPicPr>
            <p:cNvPr id="177" name="Image" descr="Image"/>
            <p:cNvPicPr>
              <a:picLocks noChangeAspect="1"/>
            </p:cNvPicPr>
            <p:nvPr/>
          </p:nvPicPr>
          <p:blipFill>
            <a:blip r:embed="rId4">
              <a:extLst/>
            </a:blip>
            <a:stretch>
              <a:fillRect/>
            </a:stretch>
          </p:blipFill>
          <p:spPr>
            <a:xfrm>
              <a:off x="27843" y="0"/>
              <a:ext cx="1742381" cy="2164776"/>
            </a:xfrm>
            <a:prstGeom prst="rect">
              <a:avLst/>
            </a:prstGeom>
            <a:ln w="12700" cap="flat">
              <a:noFill/>
              <a:miter lim="400000"/>
            </a:ln>
            <a:effectLst/>
          </p:spPr>
        </p:pic>
        <p:sp>
          <p:nvSpPr>
            <p:cNvPr id="178" name="property"/>
            <p:cNvSpPr txBox="1"/>
            <p:nvPr/>
          </p:nvSpPr>
          <p:spPr>
            <a:xfrm>
              <a:off x="-1" y="2144242"/>
              <a:ext cx="1798069" cy="703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property</a:t>
              </a:r>
            </a:p>
          </p:txBody>
        </p:sp>
      </p:grpSp>
      <p:grpSp>
        <p:nvGrpSpPr>
          <p:cNvPr id="182" name="Group"/>
          <p:cNvGrpSpPr/>
          <p:nvPr/>
        </p:nvGrpSpPr>
        <p:grpSpPr>
          <a:xfrm>
            <a:off x="9116483" y="1394883"/>
            <a:ext cx="2722558" cy="2450302"/>
            <a:chOff x="0" y="0"/>
            <a:chExt cx="2722557" cy="2450301"/>
          </a:xfrm>
        </p:grpSpPr>
        <p:pic>
          <p:nvPicPr>
            <p:cNvPr id="180" name="Image" descr="Image"/>
            <p:cNvPicPr>
              <a:picLocks noChangeAspect="1"/>
            </p:cNvPicPr>
            <p:nvPr/>
          </p:nvPicPr>
          <p:blipFill>
            <a:blip r:embed="rId5">
              <a:extLst/>
            </a:blip>
            <a:stretch>
              <a:fillRect/>
            </a:stretch>
          </p:blipFill>
          <p:spPr>
            <a:xfrm>
              <a:off x="0" y="0"/>
              <a:ext cx="2722558" cy="1820224"/>
            </a:xfrm>
            <a:prstGeom prst="rect">
              <a:avLst/>
            </a:prstGeom>
            <a:ln w="12700" cap="flat">
              <a:noFill/>
              <a:miter lim="400000"/>
            </a:ln>
            <a:effectLst/>
          </p:spPr>
        </p:pic>
        <p:sp>
          <p:nvSpPr>
            <p:cNvPr id="181" name="Programs"/>
            <p:cNvSpPr txBox="1"/>
            <p:nvPr/>
          </p:nvSpPr>
          <p:spPr>
            <a:xfrm>
              <a:off x="491275" y="1828002"/>
              <a:ext cx="1740007"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Programs</a:t>
              </a:r>
            </a:p>
          </p:txBody>
        </p:sp>
      </p:grpSp>
      <p:grpSp>
        <p:nvGrpSpPr>
          <p:cNvPr id="185" name="Group"/>
          <p:cNvGrpSpPr/>
          <p:nvPr/>
        </p:nvGrpSpPr>
        <p:grpSpPr>
          <a:xfrm>
            <a:off x="3617383" y="6078444"/>
            <a:ext cx="2514601" cy="1865407"/>
            <a:chOff x="0" y="0"/>
            <a:chExt cx="2514600" cy="1865406"/>
          </a:xfrm>
        </p:grpSpPr>
        <p:pic>
          <p:nvPicPr>
            <p:cNvPr id="183" name="Image" descr="Image"/>
            <p:cNvPicPr>
              <a:picLocks noChangeAspect="1"/>
            </p:cNvPicPr>
            <p:nvPr/>
          </p:nvPicPr>
          <p:blipFill>
            <a:blip r:embed="rId6">
              <a:extLst/>
            </a:blip>
            <a:stretch>
              <a:fillRect/>
            </a:stretch>
          </p:blipFill>
          <p:spPr>
            <a:xfrm>
              <a:off x="0" y="0"/>
              <a:ext cx="2514600" cy="1265518"/>
            </a:xfrm>
            <a:prstGeom prst="rect">
              <a:avLst/>
            </a:prstGeom>
            <a:ln w="12700" cap="flat">
              <a:noFill/>
              <a:miter lim="400000"/>
            </a:ln>
            <a:effectLst/>
          </p:spPr>
        </p:pic>
        <p:sp>
          <p:nvSpPr>
            <p:cNvPr id="184" name="Purse"/>
            <p:cNvSpPr txBox="1"/>
            <p:nvPr/>
          </p:nvSpPr>
          <p:spPr>
            <a:xfrm>
              <a:off x="689319" y="1207994"/>
              <a:ext cx="1135962" cy="6574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r>
                <a:t>Purse</a:t>
              </a:r>
            </a:p>
          </p:txBody>
        </p:sp>
      </p:grpSp>
    </p:spTree>
    <p:extLst>
      <p:ext uri="{BB962C8B-B14F-4D97-AF65-F5344CB8AC3E}">
        <p14:creationId xmlns:p14="http://schemas.microsoft.com/office/powerpoint/2010/main" val="28500796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73"/>
                                        </p:tgtEl>
                                        <p:attrNameLst>
                                          <p:attrName>style.visibility</p:attrName>
                                        </p:attrNameLst>
                                      </p:cBhvr>
                                      <p:to>
                                        <p:strVal val="visible"/>
                                      </p:to>
                                    </p:set>
                                    <p:anim calcmode="lin" valueType="num">
                                      <p:cBhvr>
                                        <p:cTn id="7" dur="1000" fill="hold"/>
                                        <p:tgtEl>
                                          <p:spTgt spid="173"/>
                                        </p:tgtEl>
                                        <p:attrNameLst>
                                          <p:attrName>ppt_x</p:attrName>
                                        </p:attrNameLst>
                                      </p:cBhvr>
                                      <p:tavLst>
                                        <p:tav tm="0">
                                          <p:val>
                                            <p:strVal val="0-#ppt_w/2"/>
                                          </p:val>
                                        </p:tav>
                                        <p:tav tm="100000">
                                          <p:val>
                                            <p:strVal val="#ppt_x"/>
                                          </p:val>
                                        </p:tav>
                                      </p:tavLst>
                                    </p:anim>
                                    <p:anim calcmode="lin" valueType="num">
                                      <p:cBhvr>
                                        <p:cTn id="8" dur="1000" fill="hold"/>
                                        <p:tgtEl>
                                          <p:spTgt spid="1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179"/>
                                        </p:tgtEl>
                                        <p:attrNameLst>
                                          <p:attrName>style.visibility</p:attrName>
                                        </p:attrNameLst>
                                      </p:cBhvr>
                                      <p:to>
                                        <p:strVal val="visible"/>
                                      </p:to>
                                    </p:set>
                                    <p:anim calcmode="lin" valueType="num">
                                      <p:cBhvr>
                                        <p:cTn id="13" dur="1000" fill="hold"/>
                                        <p:tgtEl>
                                          <p:spTgt spid="179"/>
                                        </p:tgtEl>
                                        <p:attrNameLst>
                                          <p:attrName>ppt_x</p:attrName>
                                        </p:attrNameLst>
                                      </p:cBhvr>
                                      <p:tavLst>
                                        <p:tav tm="0">
                                          <p:val>
                                            <p:strVal val="0-#ppt_w/2"/>
                                          </p:val>
                                        </p:tav>
                                        <p:tav tm="100000">
                                          <p:val>
                                            <p:strVal val="#ppt_x"/>
                                          </p:val>
                                        </p:tav>
                                      </p:tavLst>
                                    </p:anim>
                                    <p:anim calcmode="lin" valueType="num">
                                      <p:cBhvr>
                                        <p:cTn id="14"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182"/>
                                        </p:tgtEl>
                                        <p:attrNameLst>
                                          <p:attrName>style.visibility</p:attrName>
                                        </p:attrNameLst>
                                      </p:cBhvr>
                                      <p:to>
                                        <p:strVal val="visible"/>
                                      </p:to>
                                    </p:set>
                                    <p:anim calcmode="lin" valueType="num">
                                      <p:cBhvr>
                                        <p:cTn id="19" dur="1000" fill="hold"/>
                                        <p:tgtEl>
                                          <p:spTgt spid="182"/>
                                        </p:tgtEl>
                                        <p:attrNameLst>
                                          <p:attrName>ppt_x</p:attrName>
                                        </p:attrNameLst>
                                      </p:cBhvr>
                                      <p:tavLst>
                                        <p:tav tm="0">
                                          <p:val>
                                            <p:strVal val="0-#ppt_w/2"/>
                                          </p:val>
                                        </p:tav>
                                        <p:tav tm="100000">
                                          <p:val>
                                            <p:strVal val="#ppt_x"/>
                                          </p:val>
                                        </p:tav>
                                      </p:tavLst>
                                    </p:anim>
                                    <p:anim calcmode="lin" valueType="num">
                                      <p:cBhvr>
                                        <p:cTn id="20"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p:tmAbs val="0"/>
                                  </p:iterate>
                                  <p:childTnLst>
                                    <p:set>
                                      <p:cBhvr>
                                        <p:cTn id="24" fill="hold"/>
                                        <p:tgtEl>
                                          <p:spTgt spid="185"/>
                                        </p:tgtEl>
                                        <p:attrNameLst>
                                          <p:attrName>style.visibility</p:attrName>
                                        </p:attrNameLst>
                                      </p:cBhvr>
                                      <p:to>
                                        <p:strVal val="visible"/>
                                      </p:to>
                                    </p:set>
                                    <p:anim calcmode="lin" valueType="num">
                                      <p:cBhvr>
                                        <p:cTn id="25" dur="1000" fill="hold"/>
                                        <p:tgtEl>
                                          <p:spTgt spid="185"/>
                                        </p:tgtEl>
                                        <p:attrNameLst>
                                          <p:attrName>ppt_x</p:attrName>
                                        </p:attrNameLst>
                                      </p:cBhvr>
                                      <p:tavLst>
                                        <p:tav tm="0">
                                          <p:val>
                                            <p:strVal val="0-#ppt_w/2"/>
                                          </p:val>
                                        </p:tav>
                                        <p:tav tm="100000">
                                          <p:val>
                                            <p:strVal val="#ppt_x"/>
                                          </p:val>
                                        </p:tav>
                                      </p:tavLst>
                                    </p:anim>
                                    <p:anim calcmode="lin" valueType="num">
                                      <p:cBhvr>
                                        <p:cTn id="26"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iterate>
                                    <p:tmAbs val="0"/>
                                  </p:iterate>
                                  <p:childTnLst>
                                    <p:set>
                                      <p:cBhvr>
                                        <p:cTn id="30" fill="hold"/>
                                        <p:tgtEl>
                                          <p:spTgt spid="176"/>
                                        </p:tgtEl>
                                        <p:attrNameLst>
                                          <p:attrName>style.visibility</p:attrName>
                                        </p:attrNameLst>
                                      </p:cBhvr>
                                      <p:to>
                                        <p:strVal val="visible"/>
                                      </p:to>
                                    </p:set>
                                    <p:anim calcmode="lin" valueType="num">
                                      <p:cBhvr>
                                        <p:cTn id="31" dur="1000" fill="hold"/>
                                        <p:tgtEl>
                                          <p:spTgt spid="176"/>
                                        </p:tgtEl>
                                        <p:attrNameLst>
                                          <p:attrName>ppt_x</p:attrName>
                                        </p:attrNameLst>
                                      </p:cBhvr>
                                      <p:tavLst>
                                        <p:tav tm="0">
                                          <p:val>
                                            <p:strVal val="0-#ppt_w/2"/>
                                          </p:val>
                                        </p:tav>
                                        <p:tav tm="100000">
                                          <p:val>
                                            <p:strVal val="#ppt_x"/>
                                          </p:val>
                                        </p:tav>
                                      </p:tavLst>
                                    </p:anim>
                                    <p:anim calcmode="lin" valueType="num">
                                      <p:cBhvr>
                                        <p:cTn id="32" dur="10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advAuto="0"/>
      <p:bldP spid="176" grpId="0" animBg="1" advAuto="0"/>
      <p:bldP spid="179" grpId="0" animBg="1" advAuto="0"/>
      <p:bldP spid="182" grpId="0" animBg="1" advAuto="0"/>
      <p:bldP spid="185"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Agenda"/>
          <p:cNvSpPr txBox="1">
            <a:spLocks noGrp="1"/>
          </p:cNvSpPr>
          <p:nvPr>
            <p:ph type="title"/>
          </p:nvPr>
        </p:nvSpPr>
        <p:spPr>
          <a:prstGeom prst="rect">
            <a:avLst/>
          </a:prstGeom>
        </p:spPr>
        <p:txBody>
          <a:bodyPr/>
          <a:lstStyle/>
          <a:p>
            <a:pPr algn="ctr"/>
            <a:r>
              <a:rPr dirty="0">
                <a:latin typeface="Roboto" panose="02000000000000000000" pitchFamily="2" charset="0"/>
                <a:ea typeface="Roboto" panose="02000000000000000000" pitchFamily="2" charset="0"/>
              </a:rPr>
              <a:t>Agenda</a:t>
            </a:r>
          </a:p>
        </p:txBody>
      </p:sp>
      <p:sp>
        <p:nvSpPr>
          <p:cNvPr id="142" name="Bible Study…"/>
          <p:cNvSpPr txBox="1">
            <a:spLocks noGrp="1"/>
          </p:cNvSpPr>
          <p:nvPr>
            <p:ph type="body" idx="1"/>
          </p:nvPr>
        </p:nvSpPr>
        <p:spPr>
          <a:xfrm>
            <a:off x="342900" y="2178050"/>
            <a:ext cx="11988800" cy="6096000"/>
          </a:xfrm>
          <a:prstGeom prst="rect">
            <a:avLst/>
          </a:prstGeom>
        </p:spPr>
        <p:txBody>
          <a:bodyPr>
            <a:normAutofit/>
          </a:bodyPr>
          <a:lstStyle/>
          <a:p>
            <a:r>
              <a:rPr lang="en-US" sz="5000" dirty="0">
                <a:latin typeface="Roboto" panose="02000000000000000000" pitchFamily="2" charset="0"/>
                <a:ea typeface="Roboto" panose="02000000000000000000" pitchFamily="2" charset="0"/>
              </a:rPr>
              <a:t> </a:t>
            </a:r>
            <a:r>
              <a:rPr sz="5000" dirty="0">
                <a:latin typeface="Roboto" panose="02000000000000000000" pitchFamily="2" charset="0"/>
                <a:ea typeface="Roboto" panose="02000000000000000000" pitchFamily="2" charset="0"/>
              </a:rPr>
              <a:t>Bible Study</a:t>
            </a:r>
          </a:p>
          <a:p>
            <a:r>
              <a:rPr lang="en-US" sz="5000" dirty="0">
                <a:latin typeface="Roboto" panose="02000000000000000000" pitchFamily="2" charset="0"/>
                <a:ea typeface="Roboto" panose="02000000000000000000" pitchFamily="2" charset="0"/>
              </a:rPr>
              <a:t> </a:t>
            </a:r>
            <a:r>
              <a:rPr sz="5000" dirty="0">
                <a:latin typeface="Roboto" panose="02000000000000000000" pitchFamily="2" charset="0"/>
                <a:ea typeface="Roboto" panose="02000000000000000000" pitchFamily="2" charset="0"/>
              </a:rPr>
              <a:t>What is ABCD?</a:t>
            </a:r>
            <a:endParaRPr lang="en-US" sz="5000" dirty="0">
              <a:latin typeface="Roboto" panose="02000000000000000000" pitchFamily="2" charset="0"/>
              <a:ea typeface="Roboto" panose="02000000000000000000" pitchFamily="2" charset="0"/>
            </a:endParaRPr>
          </a:p>
          <a:p>
            <a:r>
              <a:rPr lang="en-US" sz="5000" dirty="0">
                <a:latin typeface="Roboto" panose="02000000000000000000" pitchFamily="2" charset="0"/>
                <a:ea typeface="Roboto" panose="02000000000000000000" pitchFamily="2" charset="0"/>
              </a:rPr>
              <a:t> Responding to Disasters with our Gifts</a:t>
            </a:r>
            <a:endParaRPr sz="5000" dirty="0">
              <a:latin typeface="Roboto" panose="02000000000000000000" pitchFamily="2" charset="0"/>
              <a:ea typeface="Roboto" panose="02000000000000000000" pitchFamily="2" charset="0"/>
            </a:endParaRPr>
          </a:p>
          <a:p>
            <a:r>
              <a:rPr lang="en-US" sz="5000" dirty="0">
                <a:latin typeface="Roboto" panose="02000000000000000000" pitchFamily="2" charset="0"/>
                <a:ea typeface="Roboto" panose="02000000000000000000" pitchFamily="2" charset="0"/>
              </a:rPr>
              <a:t> </a:t>
            </a:r>
            <a:r>
              <a:rPr sz="5000" dirty="0">
                <a:latin typeface="Roboto" panose="02000000000000000000" pitchFamily="2" charset="0"/>
                <a:ea typeface="Roboto" panose="02000000000000000000" pitchFamily="2" charset="0"/>
              </a:rPr>
              <a:t>Developing next steps and commitments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2">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4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1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42" descr="Flooding.jpg"/>
          <p:cNvPicPr preferRelativeResize="0"/>
          <p:nvPr/>
        </p:nvPicPr>
        <p:blipFill rotWithShape="1">
          <a:blip r:embed="rId3">
            <a:alphaModFix/>
          </a:blip>
          <a:srcRect l="874" t="37372"/>
          <a:stretch/>
        </p:blipFill>
        <p:spPr>
          <a:xfrm>
            <a:off x="-1179300" y="-622801"/>
            <a:ext cx="15837600" cy="10376400"/>
          </a:xfrm>
          <a:prstGeom prst="rect">
            <a:avLst/>
          </a:prstGeom>
          <a:noFill/>
          <a:ln>
            <a:noFill/>
          </a:ln>
        </p:spPr>
      </p:pic>
    </p:spTree>
    <p:extLst>
      <p:ext uri="{BB962C8B-B14F-4D97-AF65-F5344CB8AC3E}">
        <p14:creationId xmlns:p14="http://schemas.microsoft.com/office/powerpoint/2010/main" val="26098106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3"/>
          <p:cNvSpPr txBox="1">
            <a:spLocks noGrp="1"/>
          </p:cNvSpPr>
          <p:nvPr>
            <p:ph type="title"/>
          </p:nvPr>
        </p:nvSpPr>
        <p:spPr>
          <a:xfrm>
            <a:off x="898714" y="1598665"/>
            <a:ext cx="11099800" cy="2159000"/>
          </a:xfrm>
          <a:prstGeom prst="rect">
            <a:avLst/>
          </a:prstGeom>
          <a:noFill/>
          <a:ln>
            <a:noFill/>
          </a:ln>
        </p:spPr>
        <p:txBody>
          <a:bodyPr spcFirstLastPara="1" vert="horz" wrap="square" lIns="50800" tIns="50800" rIns="50800" bIns="50800" rtlCol="0" anchor="ctr" anchorCtr="0">
            <a:noAutofit/>
          </a:bodyPr>
          <a:lstStyle/>
          <a:p>
            <a:pPr>
              <a:buSzPts val="8000"/>
            </a:pPr>
            <a:r>
              <a:rPr lang="en-US" sz="8000" dirty="0"/>
              <a:t>Community Need</a:t>
            </a:r>
            <a:endParaRPr dirty="0"/>
          </a:p>
        </p:txBody>
      </p:sp>
      <p:sp>
        <p:nvSpPr>
          <p:cNvPr id="214" name="Google Shape;214;p43"/>
          <p:cNvSpPr txBox="1">
            <a:spLocks noGrp="1"/>
          </p:cNvSpPr>
          <p:nvPr>
            <p:ph type="body" idx="1"/>
          </p:nvPr>
        </p:nvSpPr>
        <p:spPr>
          <a:xfrm>
            <a:off x="681566" y="1847850"/>
            <a:ext cx="11099700" cy="6286500"/>
          </a:xfrm>
          <a:prstGeom prst="rect">
            <a:avLst/>
          </a:prstGeom>
          <a:noFill/>
          <a:ln>
            <a:noFill/>
          </a:ln>
        </p:spPr>
        <p:txBody>
          <a:bodyPr spcFirstLastPara="1" vert="horz" wrap="square" lIns="50800" tIns="50800" rIns="50800" bIns="50800" rtlCol="0" anchor="ctr" anchorCtr="0">
            <a:noAutofit/>
          </a:bodyPr>
          <a:lstStyle/>
          <a:p>
            <a:pPr marL="444522" indent="-444522">
              <a:spcBef>
                <a:spcPts val="0"/>
              </a:spcBef>
            </a:pPr>
            <a:r>
              <a:rPr lang="en-US" dirty="0">
                <a:latin typeface="Roboto"/>
                <a:ea typeface="Roboto"/>
                <a:cs typeface="Roboto"/>
                <a:sym typeface="Roboto"/>
              </a:rPr>
              <a:t>One Need per a post - it</a:t>
            </a:r>
            <a:endParaRPr dirty="0"/>
          </a:p>
          <a:p>
            <a:pPr marL="444522" indent="-444522">
              <a:spcBef>
                <a:spcPts val="0"/>
              </a:spcBef>
            </a:pPr>
            <a:r>
              <a:rPr lang="en-US" dirty="0">
                <a:latin typeface="Roboto"/>
                <a:ea typeface="Roboto"/>
                <a:cs typeface="Roboto"/>
                <a:sym typeface="Roboto"/>
              </a:rPr>
              <a:t>Brainstorm what possible needs might be present in your community</a:t>
            </a:r>
            <a:endParaRPr dirty="0"/>
          </a:p>
          <a:p>
            <a:pPr marL="444522" indent="-444522">
              <a:spcBef>
                <a:spcPts val="0"/>
              </a:spcBef>
            </a:pPr>
            <a:r>
              <a:rPr lang="en-US" dirty="0">
                <a:latin typeface="Roboto"/>
                <a:ea typeface="Roboto"/>
                <a:cs typeface="Roboto"/>
                <a:sym typeface="Roboto"/>
              </a:rPr>
              <a:t>Keep in mind:</a:t>
            </a:r>
            <a:endParaRPr dirty="0"/>
          </a:p>
          <a:p>
            <a:pPr marL="889045" lvl="1" indent="-444522">
              <a:spcBef>
                <a:spcPts val="0"/>
              </a:spcBef>
            </a:pPr>
            <a:r>
              <a:rPr lang="en-US" dirty="0">
                <a:latin typeface="Roboto"/>
                <a:ea typeface="Roboto"/>
                <a:cs typeface="Roboto"/>
                <a:sym typeface="Roboto"/>
              </a:rPr>
              <a:t>Vulnerable community</a:t>
            </a:r>
            <a:endParaRPr dirty="0"/>
          </a:p>
          <a:p>
            <a:pPr marL="889045" lvl="1" indent="-444522">
              <a:spcBef>
                <a:spcPts val="0"/>
              </a:spcBef>
            </a:pPr>
            <a:r>
              <a:rPr lang="en-US" dirty="0"/>
              <a:t>Disproportionately</a:t>
            </a:r>
            <a:r>
              <a:rPr lang="en-US" dirty="0">
                <a:latin typeface="Roboto"/>
                <a:ea typeface="Roboto"/>
                <a:cs typeface="Roboto"/>
                <a:sym typeface="Roboto"/>
              </a:rPr>
              <a:t> impacted communities</a:t>
            </a:r>
            <a:endParaRPr dirty="0"/>
          </a:p>
          <a:p>
            <a:pPr marL="889045" lvl="1" indent="-444522">
              <a:spcBef>
                <a:spcPts val="0"/>
              </a:spcBef>
            </a:pPr>
            <a:r>
              <a:rPr lang="en-US" dirty="0">
                <a:latin typeface="Roboto"/>
                <a:ea typeface="Roboto"/>
                <a:cs typeface="Roboto"/>
                <a:sym typeface="Roboto"/>
              </a:rPr>
              <a:t>Physical, spiritual, emotional, financial, electronic, </a:t>
            </a:r>
            <a:r>
              <a:rPr lang="en-US" dirty="0" err="1">
                <a:latin typeface="Roboto"/>
                <a:ea typeface="Roboto"/>
                <a:cs typeface="Roboto"/>
                <a:sym typeface="Roboto"/>
              </a:rPr>
              <a:t>etc</a:t>
            </a:r>
            <a:r>
              <a:rPr lang="en-US" dirty="0">
                <a:latin typeface="Roboto"/>
                <a:ea typeface="Roboto"/>
                <a:cs typeface="Roboto"/>
                <a:sym typeface="Roboto"/>
              </a:rPr>
              <a:t>…</a:t>
            </a:r>
            <a:endParaRPr dirty="0"/>
          </a:p>
        </p:txBody>
      </p:sp>
    </p:spTree>
    <p:extLst>
      <p:ext uri="{BB962C8B-B14F-4D97-AF65-F5344CB8AC3E}">
        <p14:creationId xmlns:p14="http://schemas.microsoft.com/office/powerpoint/2010/main" val="1197068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44" descr="f96-ljzweOeGxV6bZi8DyNVZliPMDhH0MxxgXuRTYtvFsvOEPkaiOG0rRvDXq9aQWsTFsGYOq0ENu8MF3CDezbdXWPfKBeIYStSBU6Zu9VuKdwivEo-3P26kPE6csNc0aXC7bQK3yFM.jpg"/>
          <p:cNvPicPr preferRelativeResize="0"/>
          <p:nvPr/>
        </p:nvPicPr>
        <p:blipFill rotWithShape="1">
          <a:blip r:embed="rId3">
            <a:alphaModFix/>
          </a:blip>
          <a:srcRect/>
          <a:stretch/>
        </p:blipFill>
        <p:spPr>
          <a:xfrm>
            <a:off x="255487" y="1219312"/>
            <a:ext cx="12518829" cy="7239314"/>
          </a:xfrm>
          <a:prstGeom prst="rect">
            <a:avLst/>
          </a:prstGeom>
          <a:noFill/>
          <a:ln>
            <a:noFill/>
          </a:ln>
        </p:spPr>
      </p:pic>
    </p:spTree>
    <p:extLst>
      <p:ext uri="{BB962C8B-B14F-4D97-AF65-F5344CB8AC3E}">
        <p14:creationId xmlns:p14="http://schemas.microsoft.com/office/powerpoint/2010/main" val="40572475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5"/>
          <p:cNvSpPr/>
          <p:nvPr/>
        </p:nvSpPr>
        <p:spPr>
          <a:xfrm>
            <a:off x="5316501" y="4123501"/>
            <a:ext cx="1958136" cy="1958136"/>
          </a:xfrm>
          <a:prstGeom prst="ellipse">
            <a:avLst/>
          </a:prstGeom>
          <a:noFill/>
          <a:ln w="50800"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algn="ctr">
              <a:buClr>
                <a:srgbClr val="FFFFFF"/>
              </a:buClr>
              <a:buSzPts val="2200"/>
            </a:pPr>
            <a:endParaRPr sz="2200">
              <a:solidFill>
                <a:srgbClr val="FFFFFF"/>
              </a:solidFill>
              <a:latin typeface="Helvetica Neue"/>
              <a:ea typeface="Helvetica Neue"/>
              <a:cs typeface="Helvetica Neue"/>
              <a:sym typeface="Helvetica Neue"/>
            </a:endParaRPr>
          </a:p>
        </p:txBody>
      </p:sp>
      <p:sp>
        <p:nvSpPr>
          <p:cNvPr id="225" name="Google Shape;225;p45"/>
          <p:cNvSpPr/>
          <p:nvPr/>
        </p:nvSpPr>
        <p:spPr>
          <a:xfrm>
            <a:off x="4055798" y="2752229"/>
            <a:ext cx="4644183" cy="4602805"/>
          </a:xfrm>
          <a:prstGeom prst="ellipse">
            <a:avLst/>
          </a:prstGeom>
          <a:noFill/>
          <a:ln w="50800"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algn="ctr">
              <a:buClr>
                <a:srgbClr val="FFFFFF"/>
              </a:buClr>
              <a:buSzPts val="2200"/>
            </a:pPr>
            <a:endParaRPr sz="2200">
              <a:solidFill>
                <a:srgbClr val="FFFFFF"/>
              </a:solidFill>
              <a:latin typeface="Helvetica Neue"/>
              <a:ea typeface="Helvetica Neue"/>
              <a:cs typeface="Helvetica Neue"/>
              <a:sym typeface="Helvetica Neue"/>
            </a:endParaRPr>
          </a:p>
        </p:txBody>
      </p:sp>
      <p:sp>
        <p:nvSpPr>
          <p:cNvPr id="226" name="Google Shape;226;p45"/>
          <p:cNvSpPr/>
          <p:nvPr/>
        </p:nvSpPr>
        <p:spPr>
          <a:xfrm>
            <a:off x="2632367" y="1441689"/>
            <a:ext cx="7660237" cy="7092600"/>
          </a:xfrm>
          <a:prstGeom prst="ellipse">
            <a:avLst/>
          </a:prstGeom>
          <a:noFill/>
          <a:ln w="50800"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algn="ctr">
              <a:buClr>
                <a:srgbClr val="FFFFFF"/>
              </a:buClr>
              <a:buSzPts val="2200"/>
            </a:pPr>
            <a:endParaRPr sz="2200">
              <a:solidFill>
                <a:srgbClr val="FFFFFF"/>
              </a:solidFill>
              <a:latin typeface="Helvetica Neue"/>
              <a:ea typeface="Helvetica Neue"/>
              <a:cs typeface="Helvetica Neue"/>
              <a:sym typeface="Helvetica Neue"/>
            </a:endParaRPr>
          </a:p>
        </p:txBody>
      </p:sp>
      <p:sp>
        <p:nvSpPr>
          <p:cNvPr id="227" name="Google Shape;227;p45"/>
          <p:cNvSpPr txBox="1"/>
          <p:nvPr/>
        </p:nvSpPr>
        <p:spPr>
          <a:xfrm>
            <a:off x="5414736" y="3025668"/>
            <a:ext cx="2095501" cy="829360"/>
          </a:xfrm>
          <a:prstGeom prst="rect">
            <a:avLst/>
          </a:prstGeom>
          <a:noFill/>
          <a:ln>
            <a:noFill/>
          </a:ln>
        </p:spPr>
        <p:txBody>
          <a:bodyPr spcFirstLastPara="1" wrap="square" lIns="50800" tIns="50800" rIns="50800" bIns="50800" anchor="ctr" anchorCtr="0">
            <a:noAutofit/>
          </a:bodyPr>
          <a:lstStyle/>
          <a:p>
            <a:pPr algn="ctr">
              <a:buSzPts val="2400"/>
            </a:pPr>
            <a:r>
              <a:rPr lang="en-US" b="1" dirty="0">
                <a:latin typeface="Helvetica Neue"/>
                <a:ea typeface="Helvetica Neue"/>
                <a:cs typeface="Helvetica Neue"/>
                <a:sym typeface="Helvetica Neue"/>
              </a:rPr>
              <a:t>Church/</a:t>
            </a:r>
            <a:endParaRPr sz="1400" dirty="0"/>
          </a:p>
          <a:p>
            <a:pPr algn="ctr">
              <a:buSzPts val="2400"/>
            </a:pPr>
            <a:r>
              <a:rPr lang="en-US" b="1" dirty="0">
                <a:latin typeface="Helvetica Neue"/>
                <a:ea typeface="Helvetica Neue"/>
                <a:cs typeface="Helvetica Neue"/>
                <a:sym typeface="Helvetica Neue"/>
              </a:rPr>
              <a:t>Congregation</a:t>
            </a:r>
            <a:endParaRPr sz="1400" dirty="0"/>
          </a:p>
        </p:txBody>
      </p:sp>
      <p:sp>
        <p:nvSpPr>
          <p:cNvPr id="228" name="Google Shape;228;p45"/>
          <p:cNvSpPr txBox="1"/>
          <p:nvPr/>
        </p:nvSpPr>
        <p:spPr>
          <a:xfrm>
            <a:off x="5695540" y="1589804"/>
            <a:ext cx="1784300" cy="461060"/>
          </a:xfrm>
          <a:prstGeom prst="rect">
            <a:avLst/>
          </a:prstGeom>
          <a:noFill/>
          <a:ln>
            <a:noFill/>
          </a:ln>
        </p:spPr>
        <p:txBody>
          <a:bodyPr spcFirstLastPara="1" wrap="square" lIns="50800" tIns="50800" rIns="50800" bIns="50800" anchor="ctr" anchorCtr="0">
            <a:noAutofit/>
          </a:bodyPr>
          <a:lstStyle/>
          <a:p>
            <a:pPr algn="ctr">
              <a:buSzPts val="2400"/>
            </a:pPr>
            <a:r>
              <a:rPr lang="en-US" b="1" dirty="0">
                <a:latin typeface="Helvetica Neue"/>
                <a:ea typeface="Helvetica Neue"/>
                <a:cs typeface="Helvetica Neue"/>
                <a:sym typeface="Helvetica Neue"/>
              </a:rPr>
              <a:t>Community</a:t>
            </a:r>
            <a:endParaRPr sz="1400" dirty="0"/>
          </a:p>
        </p:txBody>
      </p:sp>
      <p:sp>
        <p:nvSpPr>
          <p:cNvPr id="229" name="Google Shape;229;p45"/>
          <p:cNvSpPr txBox="1"/>
          <p:nvPr/>
        </p:nvSpPr>
        <p:spPr>
          <a:xfrm>
            <a:off x="3786606" y="-1113747"/>
            <a:ext cx="7222054" cy="957272"/>
          </a:xfrm>
          <a:prstGeom prst="rect">
            <a:avLst/>
          </a:prstGeom>
          <a:noFill/>
          <a:ln>
            <a:noFill/>
          </a:ln>
        </p:spPr>
        <p:txBody>
          <a:bodyPr spcFirstLastPara="1" wrap="square" lIns="50800" tIns="50800" rIns="50800" bIns="50800" anchor="ctr" anchorCtr="0">
            <a:noAutofit/>
          </a:bodyPr>
          <a:lstStyle/>
          <a:p>
            <a:pPr algn="ctr">
              <a:buSzPts val="5600"/>
            </a:pPr>
            <a:r>
              <a:rPr lang="en-US" sz="5600" b="1" dirty="0">
                <a:latin typeface="Helvetica Neue"/>
                <a:ea typeface="Helvetica Neue"/>
                <a:cs typeface="Helvetica Neue"/>
                <a:sym typeface="Helvetica Neue"/>
              </a:rPr>
              <a:t>Circle of Needs</a:t>
            </a:r>
            <a:endParaRPr sz="1400" dirty="0"/>
          </a:p>
        </p:txBody>
      </p:sp>
      <p:pic>
        <p:nvPicPr>
          <p:cNvPr id="230" name="Google Shape;230;p45"/>
          <p:cNvPicPr preferRelativeResize="0"/>
          <p:nvPr/>
        </p:nvPicPr>
        <p:blipFill>
          <a:blip r:embed="rId3">
            <a:alphaModFix/>
          </a:blip>
          <a:stretch>
            <a:fillRect/>
          </a:stretch>
        </p:blipFill>
        <p:spPr>
          <a:xfrm>
            <a:off x="5356840" y="4675422"/>
            <a:ext cx="1933122" cy="1152863"/>
          </a:xfrm>
          <a:prstGeom prst="rect">
            <a:avLst/>
          </a:prstGeom>
          <a:noFill/>
          <a:ln>
            <a:noFill/>
          </a:ln>
        </p:spPr>
      </p:pic>
    </p:spTree>
    <p:extLst>
      <p:ext uri="{BB962C8B-B14F-4D97-AF65-F5344CB8AC3E}">
        <p14:creationId xmlns:p14="http://schemas.microsoft.com/office/powerpoint/2010/main" val="33008634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6"/>
          <p:cNvSpPr txBox="1"/>
          <p:nvPr/>
        </p:nvSpPr>
        <p:spPr>
          <a:xfrm>
            <a:off x="922939" y="2623003"/>
            <a:ext cx="5585239" cy="4633854"/>
          </a:xfrm>
          <a:prstGeom prst="rect">
            <a:avLst/>
          </a:prstGeom>
          <a:noFill/>
          <a:ln>
            <a:noFill/>
          </a:ln>
        </p:spPr>
        <p:txBody>
          <a:bodyPr spcFirstLastPara="1" wrap="square" lIns="108350" tIns="108350" rIns="108350" bIns="108350" anchor="t" anchorCtr="0">
            <a:noAutofit/>
          </a:bodyPr>
          <a:lstStyle/>
          <a:p>
            <a:r>
              <a:rPr lang="en-US" sz="3600" dirty="0">
                <a:latin typeface="Roboto"/>
                <a:ea typeface="Roboto"/>
                <a:cs typeface="Roboto"/>
                <a:sym typeface="Roboto"/>
              </a:rPr>
              <a:t>After disasters communities need: </a:t>
            </a:r>
            <a:r>
              <a:rPr lang="en-US" sz="5700" dirty="0">
                <a:latin typeface="Roboto"/>
                <a:ea typeface="Roboto"/>
                <a:cs typeface="Roboto"/>
                <a:sym typeface="Roboto"/>
              </a:rPr>
              <a:t>C.I.A. </a:t>
            </a:r>
            <a:endParaRPr sz="3600" dirty="0">
              <a:latin typeface="Roboto"/>
              <a:ea typeface="Roboto"/>
              <a:cs typeface="Roboto"/>
              <a:sym typeface="Roboto"/>
            </a:endParaRPr>
          </a:p>
          <a:p>
            <a:endParaRPr sz="3600" dirty="0">
              <a:latin typeface="Roboto"/>
              <a:ea typeface="Roboto"/>
              <a:cs typeface="Roboto"/>
              <a:sym typeface="Roboto"/>
            </a:endParaRPr>
          </a:p>
          <a:p>
            <a:r>
              <a:rPr lang="en-US" sz="3600" dirty="0">
                <a:latin typeface="Roboto"/>
                <a:ea typeface="Roboto"/>
                <a:cs typeface="Roboto"/>
                <a:sym typeface="Roboto"/>
              </a:rPr>
              <a:t>Community </a:t>
            </a:r>
            <a:endParaRPr sz="3600" dirty="0">
              <a:latin typeface="Roboto"/>
              <a:ea typeface="Roboto"/>
              <a:cs typeface="Roboto"/>
              <a:sym typeface="Roboto"/>
            </a:endParaRPr>
          </a:p>
          <a:p>
            <a:endParaRPr sz="3600" dirty="0">
              <a:latin typeface="Roboto"/>
              <a:ea typeface="Roboto"/>
              <a:cs typeface="Roboto"/>
              <a:sym typeface="Roboto"/>
            </a:endParaRPr>
          </a:p>
          <a:p>
            <a:r>
              <a:rPr lang="en-US" sz="3600" dirty="0">
                <a:latin typeface="Roboto"/>
                <a:ea typeface="Roboto"/>
                <a:cs typeface="Roboto"/>
                <a:sym typeface="Roboto"/>
              </a:rPr>
              <a:t>Information </a:t>
            </a:r>
            <a:endParaRPr sz="3600" dirty="0">
              <a:latin typeface="Roboto"/>
              <a:ea typeface="Roboto"/>
              <a:cs typeface="Roboto"/>
              <a:sym typeface="Roboto"/>
            </a:endParaRPr>
          </a:p>
          <a:p>
            <a:endParaRPr sz="3600" dirty="0">
              <a:latin typeface="Roboto"/>
              <a:ea typeface="Roboto"/>
              <a:cs typeface="Roboto"/>
              <a:sym typeface="Roboto"/>
            </a:endParaRPr>
          </a:p>
          <a:p>
            <a:r>
              <a:rPr lang="en-US" sz="3600" dirty="0">
                <a:latin typeface="Roboto"/>
                <a:ea typeface="Roboto"/>
                <a:cs typeface="Roboto"/>
                <a:sym typeface="Roboto"/>
              </a:rPr>
              <a:t>Agency </a:t>
            </a:r>
            <a:endParaRPr sz="3600" dirty="0">
              <a:latin typeface="Roboto"/>
              <a:ea typeface="Roboto"/>
              <a:cs typeface="Roboto"/>
              <a:sym typeface="Roboto"/>
            </a:endParaRPr>
          </a:p>
        </p:txBody>
      </p:sp>
    </p:spTree>
    <p:extLst>
      <p:ext uri="{BB962C8B-B14F-4D97-AF65-F5344CB8AC3E}">
        <p14:creationId xmlns:p14="http://schemas.microsoft.com/office/powerpoint/2010/main" val="1372232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7"/>
          <p:cNvSpPr/>
          <p:nvPr/>
        </p:nvSpPr>
        <p:spPr>
          <a:xfrm>
            <a:off x="5297721" y="1441356"/>
            <a:ext cx="6524213" cy="6524211"/>
          </a:xfrm>
          <a:prstGeom prst="ellipse">
            <a:avLst/>
          </a:prstGeom>
          <a:noFill/>
          <a:ln w="50800"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algn="ctr">
              <a:buClr>
                <a:srgbClr val="FFFFFF"/>
              </a:buClr>
              <a:buSzPts val="2200"/>
            </a:pPr>
            <a:endParaRPr sz="2200">
              <a:solidFill>
                <a:srgbClr val="FFFFFF"/>
              </a:solidFill>
              <a:latin typeface="Helvetica Neue"/>
              <a:ea typeface="Helvetica Neue"/>
              <a:cs typeface="Helvetica Neue"/>
              <a:sym typeface="Helvetica Neue"/>
            </a:endParaRPr>
          </a:p>
        </p:txBody>
      </p:sp>
      <p:sp>
        <p:nvSpPr>
          <p:cNvPr id="241" name="Google Shape;241;p47"/>
          <p:cNvSpPr/>
          <p:nvPr/>
        </p:nvSpPr>
        <p:spPr>
          <a:xfrm>
            <a:off x="993980" y="1550991"/>
            <a:ext cx="6307874" cy="6524868"/>
          </a:xfrm>
          <a:prstGeom prst="ellipse">
            <a:avLst/>
          </a:prstGeom>
          <a:noFill/>
          <a:ln w="50800" cap="flat" cmpd="sng">
            <a:solidFill>
              <a:srgbClr val="000000"/>
            </a:solidFill>
            <a:prstDash val="solid"/>
            <a:miter lim="400000"/>
            <a:headEnd type="none" w="sm" len="sm"/>
            <a:tailEnd type="none" w="sm" len="sm"/>
          </a:ln>
        </p:spPr>
        <p:txBody>
          <a:bodyPr spcFirstLastPara="1" wrap="square" lIns="50800" tIns="50800" rIns="50800" bIns="50800" anchor="ctr" anchorCtr="0">
            <a:noAutofit/>
          </a:bodyPr>
          <a:lstStyle/>
          <a:p>
            <a:pPr algn="ctr">
              <a:buClr>
                <a:srgbClr val="FFFFFF"/>
              </a:buClr>
              <a:buSzPts val="2200"/>
            </a:pPr>
            <a:endParaRPr sz="2200">
              <a:solidFill>
                <a:srgbClr val="FFFFFF"/>
              </a:solidFill>
              <a:latin typeface="Helvetica Neue"/>
              <a:ea typeface="Helvetica Neue"/>
              <a:cs typeface="Helvetica Neue"/>
              <a:sym typeface="Helvetica Neue"/>
            </a:endParaRPr>
          </a:p>
        </p:txBody>
      </p:sp>
      <p:sp>
        <p:nvSpPr>
          <p:cNvPr id="242" name="Google Shape;242;p47"/>
          <p:cNvSpPr/>
          <p:nvPr/>
        </p:nvSpPr>
        <p:spPr>
          <a:xfrm>
            <a:off x="5613502" y="4152688"/>
            <a:ext cx="1246492" cy="1101548"/>
          </a:xfrm>
          <a:custGeom>
            <a:avLst/>
            <a:gdLst/>
            <a:ahLst/>
            <a:cxnLst/>
            <a:rect l="l" t="t"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rgbClr val="EB220C"/>
          </a:solidFill>
          <a:ln>
            <a:noFill/>
          </a:ln>
        </p:spPr>
        <p:txBody>
          <a:bodyPr spcFirstLastPara="1" wrap="square" lIns="50800" tIns="50800" rIns="50800" bIns="50800" anchor="ctr" anchorCtr="0">
            <a:noAutofit/>
          </a:bodyPr>
          <a:lstStyle/>
          <a:p>
            <a:pPr algn="ctr">
              <a:buClr>
                <a:srgbClr val="FFFFFF"/>
              </a:buClr>
              <a:buSzPts val="2200"/>
            </a:pPr>
            <a:endParaRPr sz="2200">
              <a:solidFill>
                <a:srgbClr val="FFFFFF"/>
              </a:solidFill>
              <a:latin typeface="Helvetica Neue"/>
              <a:ea typeface="Helvetica Neue"/>
              <a:cs typeface="Helvetica Neue"/>
              <a:sym typeface="Helvetica Neue"/>
            </a:endParaRPr>
          </a:p>
        </p:txBody>
      </p:sp>
      <p:sp>
        <p:nvSpPr>
          <p:cNvPr id="243" name="Google Shape;243;p47"/>
          <p:cNvSpPr txBox="1"/>
          <p:nvPr/>
        </p:nvSpPr>
        <p:spPr>
          <a:xfrm>
            <a:off x="1469648" y="3603079"/>
            <a:ext cx="3043137" cy="1651157"/>
          </a:xfrm>
          <a:prstGeom prst="rect">
            <a:avLst/>
          </a:prstGeom>
          <a:noFill/>
          <a:ln>
            <a:noFill/>
          </a:ln>
        </p:spPr>
        <p:txBody>
          <a:bodyPr spcFirstLastPara="1" wrap="square" lIns="50800" tIns="50800" rIns="50800" bIns="50800" anchor="ctr" anchorCtr="0">
            <a:noAutofit/>
          </a:bodyPr>
          <a:lstStyle/>
          <a:p>
            <a:pPr algn="ctr">
              <a:buSzPts val="10300"/>
            </a:pPr>
            <a:r>
              <a:rPr lang="en-US" sz="8250" b="1" dirty="0">
                <a:latin typeface="Helvetica Neue"/>
                <a:ea typeface="Helvetica Neue"/>
                <a:cs typeface="Helvetica Neue"/>
                <a:sym typeface="Helvetica Neue"/>
              </a:rPr>
              <a:t>Gifts</a:t>
            </a:r>
            <a:endParaRPr sz="8250" dirty="0"/>
          </a:p>
        </p:txBody>
      </p:sp>
      <p:sp>
        <p:nvSpPr>
          <p:cNvPr id="244" name="Google Shape;244;p47"/>
          <p:cNvSpPr txBox="1"/>
          <p:nvPr/>
        </p:nvSpPr>
        <p:spPr>
          <a:xfrm>
            <a:off x="7308368" y="3426131"/>
            <a:ext cx="3987839" cy="1453115"/>
          </a:xfrm>
          <a:prstGeom prst="rect">
            <a:avLst/>
          </a:prstGeom>
          <a:noFill/>
          <a:ln>
            <a:noFill/>
          </a:ln>
        </p:spPr>
        <p:txBody>
          <a:bodyPr spcFirstLastPara="1" wrap="square" lIns="50800" tIns="50800" rIns="50800" bIns="50800" anchor="ctr" anchorCtr="0">
            <a:noAutofit/>
          </a:bodyPr>
          <a:lstStyle/>
          <a:p>
            <a:pPr algn="ctr">
              <a:buSzPts val="8900"/>
            </a:pPr>
            <a:r>
              <a:rPr lang="en-US" sz="8250" b="1" dirty="0">
                <a:latin typeface="Helvetica Neue"/>
                <a:ea typeface="Helvetica Neue"/>
                <a:cs typeface="Helvetica Neue"/>
                <a:sym typeface="Helvetica Neue"/>
              </a:rPr>
              <a:t>NEEDS</a:t>
            </a:r>
            <a:endParaRPr sz="8250" dirty="0"/>
          </a:p>
        </p:txBody>
      </p:sp>
    </p:spTree>
    <p:extLst>
      <p:ext uri="{BB962C8B-B14F-4D97-AF65-F5344CB8AC3E}">
        <p14:creationId xmlns:p14="http://schemas.microsoft.com/office/powerpoint/2010/main" val="122721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8"/>
          <p:cNvSpPr txBox="1">
            <a:spLocks noGrp="1"/>
          </p:cNvSpPr>
          <p:nvPr>
            <p:ph type="title"/>
          </p:nvPr>
        </p:nvSpPr>
        <p:spPr>
          <a:xfrm>
            <a:off x="791141" y="1665898"/>
            <a:ext cx="11099800" cy="2159000"/>
          </a:xfrm>
          <a:prstGeom prst="rect">
            <a:avLst/>
          </a:prstGeom>
          <a:noFill/>
          <a:ln>
            <a:noFill/>
          </a:ln>
        </p:spPr>
        <p:txBody>
          <a:bodyPr spcFirstLastPara="1" vert="horz" wrap="square" lIns="50800" tIns="50800" rIns="50800" bIns="50800" rtlCol="0" anchor="ctr" anchorCtr="0">
            <a:noAutofit/>
          </a:bodyPr>
          <a:lstStyle/>
          <a:p>
            <a:pPr>
              <a:buSzPts val="8000"/>
            </a:pPr>
            <a:r>
              <a:rPr lang="en-US" sz="8000" dirty="0"/>
              <a:t>Match</a:t>
            </a:r>
            <a:endParaRPr dirty="0"/>
          </a:p>
        </p:txBody>
      </p:sp>
      <p:sp>
        <p:nvSpPr>
          <p:cNvPr id="250" name="Google Shape;250;p48"/>
          <p:cNvSpPr txBox="1">
            <a:spLocks noGrp="1"/>
          </p:cNvSpPr>
          <p:nvPr>
            <p:ph type="body" idx="1"/>
          </p:nvPr>
        </p:nvSpPr>
        <p:spPr>
          <a:xfrm>
            <a:off x="681575" y="2151025"/>
            <a:ext cx="11099700" cy="5411700"/>
          </a:xfrm>
          <a:prstGeom prst="rect">
            <a:avLst/>
          </a:prstGeom>
          <a:noFill/>
          <a:ln>
            <a:noFill/>
          </a:ln>
        </p:spPr>
        <p:txBody>
          <a:bodyPr spcFirstLastPara="1" vert="horz" wrap="square" lIns="50800" tIns="50800" rIns="50800" bIns="50800" rtlCol="0" anchor="ctr" anchorCtr="0">
            <a:noAutofit/>
          </a:bodyPr>
          <a:lstStyle/>
          <a:p>
            <a:pPr marL="444522" indent="-444522">
              <a:spcBef>
                <a:spcPts val="0"/>
              </a:spcBef>
            </a:pPr>
            <a:r>
              <a:rPr lang="en-US">
                <a:latin typeface="Roboto"/>
                <a:ea typeface="Roboto"/>
                <a:cs typeface="Roboto"/>
                <a:sym typeface="Roboto"/>
              </a:rPr>
              <a:t>Look at your list of gifts</a:t>
            </a:r>
            <a:endParaRPr/>
          </a:p>
          <a:p>
            <a:pPr marL="444522" indent="-444522"/>
            <a:r>
              <a:rPr lang="en-US">
                <a:latin typeface="Roboto"/>
                <a:ea typeface="Roboto"/>
                <a:cs typeface="Roboto"/>
                <a:sym typeface="Roboto"/>
              </a:rPr>
              <a:t>Look at your lists of needs.</a:t>
            </a:r>
            <a:endParaRPr/>
          </a:p>
          <a:p>
            <a:pPr marL="444522" indent="-444522"/>
            <a:r>
              <a:rPr lang="en-US">
                <a:latin typeface="Roboto"/>
                <a:ea typeface="Roboto"/>
                <a:cs typeface="Roboto"/>
                <a:sym typeface="Roboto"/>
              </a:rPr>
              <a:t>What gifts that you currently have could be used to address a need?</a:t>
            </a:r>
            <a:endParaRPr/>
          </a:p>
        </p:txBody>
      </p:sp>
    </p:spTree>
    <p:extLst>
      <p:ext uri="{BB962C8B-B14F-4D97-AF65-F5344CB8AC3E}">
        <p14:creationId xmlns:p14="http://schemas.microsoft.com/office/powerpoint/2010/main" val="462316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9"/>
          <p:cNvSpPr txBox="1"/>
          <p:nvPr/>
        </p:nvSpPr>
        <p:spPr>
          <a:xfrm>
            <a:off x="2274625" y="4267950"/>
            <a:ext cx="10437900" cy="1217700"/>
          </a:xfrm>
          <a:prstGeom prst="rect">
            <a:avLst/>
          </a:prstGeom>
          <a:noFill/>
          <a:ln>
            <a:noFill/>
          </a:ln>
        </p:spPr>
        <p:txBody>
          <a:bodyPr spcFirstLastPara="1" wrap="square" lIns="91425" tIns="91425" rIns="91425" bIns="91425" anchor="t" anchorCtr="0">
            <a:noAutofit/>
          </a:bodyPr>
          <a:lstStyle/>
          <a:p>
            <a:endParaRPr sz="1400">
              <a:latin typeface="Helvetica Neue"/>
              <a:ea typeface="Helvetica Neue"/>
              <a:cs typeface="Helvetica Neue"/>
              <a:sym typeface="Helvetica Neue"/>
            </a:endParaRPr>
          </a:p>
        </p:txBody>
      </p:sp>
      <p:pic>
        <p:nvPicPr>
          <p:cNvPr id="256" name="Google Shape;256;p49"/>
          <p:cNvPicPr preferRelativeResize="0"/>
          <p:nvPr/>
        </p:nvPicPr>
        <p:blipFill rotWithShape="1">
          <a:blip r:embed="rId3">
            <a:alphaModFix/>
          </a:blip>
          <a:srcRect t="-474" b="-484"/>
          <a:stretch/>
        </p:blipFill>
        <p:spPr>
          <a:xfrm>
            <a:off x="428923" y="1219312"/>
            <a:ext cx="11809850" cy="6987650"/>
          </a:xfrm>
          <a:prstGeom prst="rect">
            <a:avLst/>
          </a:prstGeom>
          <a:noFill/>
          <a:ln>
            <a:noFill/>
          </a:ln>
        </p:spPr>
      </p:pic>
    </p:spTree>
    <p:extLst>
      <p:ext uri="{BB962C8B-B14F-4D97-AF65-F5344CB8AC3E}">
        <p14:creationId xmlns:p14="http://schemas.microsoft.com/office/powerpoint/2010/main" val="480619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0"/>
          <p:cNvSpPr txBox="1"/>
          <p:nvPr/>
        </p:nvSpPr>
        <p:spPr>
          <a:xfrm>
            <a:off x="169799" y="2414168"/>
            <a:ext cx="12665204" cy="4798264"/>
          </a:xfrm>
          <a:prstGeom prst="rect">
            <a:avLst/>
          </a:prstGeom>
          <a:noFill/>
          <a:ln>
            <a:noFill/>
          </a:ln>
        </p:spPr>
        <p:txBody>
          <a:bodyPr spcFirstLastPara="1" wrap="square" lIns="50800" tIns="50800" rIns="50800" bIns="50800" anchor="ctr" anchorCtr="0">
            <a:noAutofit/>
          </a:bodyPr>
          <a:lstStyle/>
          <a:p>
            <a:pPr algn="ctr">
              <a:buSzPts val="7800"/>
            </a:pPr>
            <a:r>
              <a:rPr lang="en-US" sz="6000" u="sng" dirty="0">
                <a:latin typeface="Helvetica Neue"/>
                <a:ea typeface="Helvetica Neue"/>
                <a:cs typeface="Helvetica Neue"/>
                <a:sym typeface="Helvetica Neue"/>
              </a:rPr>
              <a:t>Ministry Context</a:t>
            </a:r>
            <a:r>
              <a:rPr lang="en-US" sz="6000" dirty="0">
                <a:latin typeface="Helvetica Neue"/>
                <a:ea typeface="Helvetica Neue"/>
                <a:cs typeface="Helvetica Neue"/>
                <a:sym typeface="Helvetica Neue"/>
              </a:rPr>
              <a:t> in </a:t>
            </a:r>
            <a:r>
              <a:rPr lang="en-US" sz="6000" u="sng" dirty="0">
                <a:latin typeface="Helvetica Neue"/>
                <a:ea typeface="Helvetica Neue"/>
                <a:cs typeface="Helvetica Neue"/>
                <a:sym typeface="Helvetica Neue"/>
              </a:rPr>
              <a:t>town, state</a:t>
            </a:r>
            <a:r>
              <a:rPr lang="en-US" sz="6000" dirty="0">
                <a:latin typeface="Helvetica Neue"/>
                <a:ea typeface="Helvetica Neue"/>
                <a:cs typeface="Helvetica Neue"/>
                <a:sym typeface="Helvetica Neue"/>
              </a:rPr>
              <a:t> could use its gift of (</a:t>
            </a:r>
            <a:r>
              <a:rPr lang="en-US" sz="6000" u="sng" dirty="0">
                <a:latin typeface="Helvetica Neue"/>
                <a:ea typeface="Helvetica Neue"/>
                <a:cs typeface="Helvetica Neue"/>
                <a:sym typeface="Helvetica Neue"/>
              </a:rPr>
              <a:t>gift)</a:t>
            </a:r>
            <a:r>
              <a:rPr lang="en-US" sz="6000" dirty="0">
                <a:latin typeface="Helvetica Neue"/>
                <a:ea typeface="Helvetica Neue"/>
                <a:cs typeface="Helvetica Neue"/>
                <a:sym typeface="Helvetica Neue"/>
              </a:rPr>
              <a:t> to respond to the need of (</a:t>
            </a:r>
            <a:r>
              <a:rPr lang="en-US" sz="6000" u="sng" dirty="0">
                <a:latin typeface="Helvetica Neue"/>
                <a:ea typeface="Helvetica Neue"/>
                <a:cs typeface="Helvetica Neue"/>
                <a:sym typeface="Helvetica Neue"/>
              </a:rPr>
              <a:t>need)</a:t>
            </a:r>
            <a:r>
              <a:rPr lang="en-US" sz="6000" dirty="0">
                <a:latin typeface="Helvetica Neue"/>
                <a:ea typeface="Helvetica Neue"/>
                <a:cs typeface="Helvetica Neue"/>
                <a:sym typeface="Helvetica Neue"/>
              </a:rPr>
              <a:t>.</a:t>
            </a:r>
            <a:endParaRPr sz="6000" dirty="0"/>
          </a:p>
        </p:txBody>
      </p:sp>
      <p:sp>
        <p:nvSpPr>
          <p:cNvPr id="262" name="Google Shape;262;p50"/>
          <p:cNvSpPr txBox="1"/>
          <p:nvPr/>
        </p:nvSpPr>
        <p:spPr>
          <a:xfrm>
            <a:off x="2492436" y="1798762"/>
            <a:ext cx="7535850" cy="1589499"/>
          </a:xfrm>
          <a:prstGeom prst="rect">
            <a:avLst/>
          </a:prstGeom>
          <a:noFill/>
          <a:ln>
            <a:noFill/>
          </a:ln>
        </p:spPr>
        <p:txBody>
          <a:bodyPr spcFirstLastPara="1" wrap="square" lIns="50800" tIns="50800" rIns="50800" bIns="50800" anchor="ctr" anchorCtr="0">
            <a:noAutofit/>
          </a:bodyPr>
          <a:lstStyle/>
          <a:p>
            <a:pPr algn="ctr">
              <a:buSzPts val="9800"/>
            </a:pPr>
            <a:r>
              <a:rPr lang="en-US" sz="9000" b="1" dirty="0">
                <a:latin typeface="Helvetica Neue"/>
                <a:ea typeface="Helvetica Neue"/>
                <a:cs typeface="Helvetica Neue"/>
                <a:sym typeface="Helvetica Neue"/>
              </a:rPr>
              <a:t>Report Back</a:t>
            </a:r>
            <a:endParaRPr sz="9000" dirty="0"/>
          </a:p>
        </p:txBody>
      </p:sp>
      <p:pic>
        <p:nvPicPr>
          <p:cNvPr id="263" name="Google Shape;263;p50" descr="EpiscopalRelief&amp;Development_Logo_HEX (1).pdf"/>
          <p:cNvPicPr preferRelativeResize="0"/>
          <p:nvPr/>
        </p:nvPicPr>
        <p:blipFill rotWithShape="1">
          <a:blip r:embed="rId3">
            <a:alphaModFix/>
          </a:blip>
          <a:srcRect/>
          <a:stretch/>
        </p:blipFill>
        <p:spPr>
          <a:xfrm>
            <a:off x="569254" y="6852905"/>
            <a:ext cx="2729781" cy="1207404"/>
          </a:xfrm>
          <a:prstGeom prst="rect">
            <a:avLst/>
          </a:prstGeom>
          <a:noFill/>
          <a:ln>
            <a:noFill/>
          </a:ln>
        </p:spPr>
      </p:pic>
    </p:spTree>
    <p:extLst>
      <p:ext uri="{BB962C8B-B14F-4D97-AF65-F5344CB8AC3E}">
        <p14:creationId xmlns:p14="http://schemas.microsoft.com/office/powerpoint/2010/main" val="999451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1"/>
          <p:cNvSpPr/>
          <p:nvPr/>
        </p:nvSpPr>
        <p:spPr>
          <a:xfrm>
            <a:off x="365525" y="2690691"/>
            <a:ext cx="4674000" cy="4991400"/>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269" name="Google Shape;269;p51"/>
          <p:cNvSpPr/>
          <p:nvPr/>
        </p:nvSpPr>
        <p:spPr>
          <a:xfrm>
            <a:off x="3386598" y="2520175"/>
            <a:ext cx="4674000" cy="4991400"/>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270" name="Google Shape;270;p51"/>
          <p:cNvSpPr txBox="1"/>
          <p:nvPr/>
        </p:nvSpPr>
        <p:spPr>
          <a:xfrm>
            <a:off x="148268" y="1270766"/>
            <a:ext cx="12329700" cy="1311600"/>
          </a:xfrm>
          <a:prstGeom prst="rect">
            <a:avLst/>
          </a:prstGeom>
          <a:noFill/>
          <a:ln>
            <a:noFill/>
          </a:ln>
        </p:spPr>
        <p:txBody>
          <a:bodyPr spcFirstLastPara="1" wrap="square" lIns="108350" tIns="108350" rIns="108350" bIns="108350" anchor="t" anchorCtr="0">
            <a:noAutofit/>
          </a:bodyPr>
          <a:lstStyle/>
          <a:p>
            <a:r>
              <a:rPr lang="en-US" sz="3600" dirty="0"/>
              <a:t>Diocese of Eastern Oregon: </a:t>
            </a:r>
            <a:endParaRPr sz="3600" dirty="0"/>
          </a:p>
          <a:p>
            <a:r>
              <a:rPr lang="en-US" sz="3600" dirty="0"/>
              <a:t>A fire across the street from the church   </a:t>
            </a:r>
            <a:endParaRPr sz="3600" dirty="0"/>
          </a:p>
        </p:txBody>
      </p:sp>
      <p:sp>
        <p:nvSpPr>
          <p:cNvPr id="271" name="Google Shape;271;p51"/>
          <p:cNvSpPr txBox="1"/>
          <p:nvPr/>
        </p:nvSpPr>
        <p:spPr>
          <a:xfrm>
            <a:off x="676275" y="3557658"/>
            <a:ext cx="2900100" cy="2280300"/>
          </a:xfrm>
          <a:prstGeom prst="rect">
            <a:avLst/>
          </a:prstGeom>
          <a:noFill/>
          <a:ln>
            <a:noFill/>
          </a:ln>
        </p:spPr>
        <p:txBody>
          <a:bodyPr spcFirstLastPara="1" wrap="square" lIns="108350" tIns="108350" rIns="108350" bIns="108350" anchor="t" anchorCtr="0">
            <a:noAutofit/>
          </a:bodyPr>
          <a:lstStyle/>
          <a:p>
            <a:pPr marL="546128" indent="-457223">
              <a:buSzPts val="2800"/>
              <a:buChar char="●"/>
            </a:pPr>
            <a:r>
              <a:rPr lang="en-US" sz="2801"/>
              <a:t>Air conditioning </a:t>
            </a:r>
            <a:endParaRPr sz="2801"/>
          </a:p>
          <a:p>
            <a:pPr marL="546128" indent="-457223">
              <a:buSzPts val="2800"/>
              <a:buChar char="●"/>
            </a:pPr>
            <a:r>
              <a:rPr lang="en-US" sz="2801"/>
              <a:t>Snacks </a:t>
            </a:r>
            <a:endParaRPr sz="2801"/>
          </a:p>
          <a:p>
            <a:pPr marL="546128" indent="-457223">
              <a:buSzPts val="2800"/>
              <a:buChar char="●"/>
            </a:pPr>
            <a:r>
              <a:rPr lang="en-US" sz="2801"/>
              <a:t>Wifi </a:t>
            </a:r>
            <a:endParaRPr sz="2801"/>
          </a:p>
          <a:p>
            <a:pPr marL="546128" indent="-457223">
              <a:buSzPts val="2800"/>
              <a:buChar char="●"/>
            </a:pPr>
            <a:r>
              <a:rPr lang="en-US" sz="2801"/>
              <a:t>A place for first responders to rest</a:t>
            </a:r>
            <a:endParaRPr sz="2801"/>
          </a:p>
        </p:txBody>
      </p:sp>
      <p:sp>
        <p:nvSpPr>
          <p:cNvPr id="272" name="Google Shape;272;p51"/>
          <p:cNvSpPr txBox="1"/>
          <p:nvPr/>
        </p:nvSpPr>
        <p:spPr>
          <a:xfrm>
            <a:off x="4905969" y="3624283"/>
            <a:ext cx="2814300" cy="2280300"/>
          </a:xfrm>
          <a:prstGeom prst="rect">
            <a:avLst/>
          </a:prstGeom>
          <a:noFill/>
          <a:ln>
            <a:noFill/>
          </a:ln>
        </p:spPr>
        <p:txBody>
          <a:bodyPr spcFirstLastPara="1" wrap="square" lIns="108350" tIns="108350" rIns="108350" bIns="108350" anchor="t" anchorCtr="0">
            <a:noAutofit/>
          </a:bodyPr>
          <a:lstStyle/>
          <a:p>
            <a:pPr marL="546128" indent="-412771">
              <a:buSzPts val="2100"/>
              <a:buChar char="●"/>
            </a:pPr>
            <a:r>
              <a:rPr lang="en-US" sz="2801"/>
              <a:t>Empty parish hall until 6 p.m. </a:t>
            </a:r>
            <a:endParaRPr sz="2801"/>
          </a:p>
          <a:p>
            <a:pPr marL="546128" indent="-412771">
              <a:buSzPts val="2100"/>
              <a:buChar char="●"/>
            </a:pPr>
            <a:r>
              <a:rPr lang="en-US" sz="2801"/>
              <a:t>Snacks! </a:t>
            </a:r>
            <a:endParaRPr sz="2801"/>
          </a:p>
          <a:p>
            <a:pPr marL="546128" indent="-412771">
              <a:buSzPts val="2100"/>
              <a:buChar char="●"/>
            </a:pPr>
            <a:r>
              <a:rPr lang="en-US" sz="2801"/>
              <a:t>A volunteer to rearrange the chairs </a:t>
            </a:r>
            <a:endParaRPr sz="2801"/>
          </a:p>
        </p:txBody>
      </p:sp>
      <p:pic>
        <p:nvPicPr>
          <p:cNvPr id="273" name="Google Shape;273;p51"/>
          <p:cNvPicPr preferRelativeResize="0"/>
          <p:nvPr/>
        </p:nvPicPr>
        <p:blipFill rotWithShape="1">
          <a:blip r:embed="rId3">
            <a:alphaModFix/>
          </a:blip>
          <a:srcRect l="19015" r="13816"/>
          <a:stretch/>
        </p:blipFill>
        <p:spPr>
          <a:xfrm>
            <a:off x="8494591" y="2520175"/>
            <a:ext cx="4267390" cy="4620655"/>
          </a:xfrm>
          <a:prstGeom prst="rect">
            <a:avLst/>
          </a:prstGeom>
          <a:noFill/>
          <a:ln>
            <a:noFill/>
          </a:ln>
        </p:spPr>
      </p:pic>
      <p:cxnSp>
        <p:nvCxnSpPr>
          <p:cNvPr id="274" name="Google Shape;274;p51"/>
          <p:cNvCxnSpPr/>
          <p:nvPr/>
        </p:nvCxnSpPr>
        <p:spPr>
          <a:xfrm>
            <a:off x="4198099" y="5734131"/>
            <a:ext cx="86400" cy="2208000"/>
          </a:xfrm>
          <a:prstGeom prst="straightConnector1">
            <a:avLst/>
          </a:prstGeom>
          <a:noFill/>
          <a:ln w="28575" cap="flat" cmpd="sng">
            <a:solidFill>
              <a:srgbClr val="000000"/>
            </a:solidFill>
            <a:prstDash val="solid"/>
            <a:round/>
            <a:headEnd type="none" w="med" len="med"/>
            <a:tailEnd type="triangle" w="med" len="med"/>
          </a:ln>
        </p:spPr>
      </p:cxnSp>
      <p:sp>
        <p:nvSpPr>
          <p:cNvPr id="275" name="Google Shape;275;p51"/>
          <p:cNvSpPr txBox="1"/>
          <p:nvPr/>
        </p:nvSpPr>
        <p:spPr>
          <a:xfrm>
            <a:off x="1647799" y="8023425"/>
            <a:ext cx="5727000" cy="825900"/>
          </a:xfrm>
          <a:prstGeom prst="rect">
            <a:avLst/>
          </a:prstGeom>
          <a:noFill/>
          <a:ln>
            <a:noFill/>
          </a:ln>
        </p:spPr>
        <p:txBody>
          <a:bodyPr spcFirstLastPara="1" wrap="square" lIns="108350" tIns="108350" rIns="108350" bIns="108350" anchor="t" anchorCtr="0">
            <a:noAutofit/>
          </a:bodyPr>
          <a:lstStyle/>
          <a:p>
            <a:r>
              <a:rPr lang="en-US" sz="2801"/>
              <a:t>Cooling shelter for first responders </a:t>
            </a:r>
            <a:endParaRPr sz="2801"/>
          </a:p>
        </p:txBody>
      </p:sp>
    </p:spTree>
    <p:extLst>
      <p:ext uri="{BB962C8B-B14F-4D97-AF65-F5344CB8AC3E}">
        <p14:creationId xmlns:p14="http://schemas.microsoft.com/office/powerpoint/2010/main" val="98568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Bible Study 2 Kings 4: 1-7"/>
          <p:cNvSpPr txBox="1">
            <a:spLocks noGrp="1"/>
          </p:cNvSpPr>
          <p:nvPr>
            <p:ph type="title"/>
          </p:nvPr>
        </p:nvSpPr>
        <p:spPr>
          <a:xfrm>
            <a:off x="508000" y="447573"/>
            <a:ext cx="11216640" cy="1885245"/>
          </a:xfrm>
          <a:prstGeom prst="rect">
            <a:avLst/>
          </a:prstGeom>
        </p:spPr>
        <p:txBody>
          <a:bodyPr>
            <a:normAutofit/>
          </a:bodyPr>
          <a:lstStyle/>
          <a:p>
            <a:pPr algn="ctr"/>
            <a:r>
              <a:rPr sz="5000" dirty="0">
                <a:latin typeface="Roboto" panose="02000000000000000000" pitchFamily="2" charset="0"/>
                <a:ea typeface="Roboto" panose="02000000000000000000" pitchFamily="2" charset="0"/>
              </a:rPr>
              <a:t>Bible Study</a:t>
            </a:r>
            <a:br>
              <a:rPr lang="en-US" sz="5000" dirty="0">
                <a:latin typeface="Roboto" panose="02000000000000000000" pitchFamily="2" charset="0"/>
                <a:ea typeface="Roboto" panose="02000000000000000000" pitchFamily="2" charset="0"/>
              </a:rPr>
            </a:br>
            <a:r>
              <a:rPr sz="5000" dirty="0">
                <a:latin typeface="Roboto" panose="02000000000000000000" pitchFamily="2" charset="0"/>
                <a:ea typeface="Roboto" panose="02000000000000000000" pitchFamily="2" charset="0"/>
              </a:rPr>
              <a:t>2 Kings 4: 1-7</a:t>
            </a:r>
          </a:p>
        </p:txBody>
      </p:sp>
      <p:sp>
        <p:nvSpPr>
          <p:cNvPr id="145" name="The wife of a man from the company of the prophets cried out to Elisha, “Your servant my husband is dead, and you know that he revered the Lord."/>
          <p:cNvSpPr txBox="1">
            <a:spLocks noGrp="1"/>
          </p:cNvSpPr>
          <p:nvPr>
            <p:ph type="body" idx="1"/>
          </p:nvPr>
        </p:nvSpPr>
        <p:spPr>
          <a:xfrm>
            <a:off x="508000" y="2628900"/>
            <a:ext cx="11988800" cy="2965302"/>
          </a:xfrm>
          <a:prstGeom prst="rect">
            <a:avLst/>
          </a:prstGeom>
        </p:spPr>
        <p:txBody>
          <a:bodyPr anchor="t">
            <a:normAutofit/>
          </a:bodyPr>
          <a:lstStyle>
            <a:lvl1pPr marL="0" indent="0">
              <a:buClrTx/>
              <a:buSzTx/>
              <a:buFontTx/>
              <a:buNone/>
              <a:defRPr sz="4700"/>
            </a:lvl1pPr>
          </a:lstStyle>
          <a:p>
            <a:r>
              <a:rPr dirty="0">
                <a:latin typeface="Roboto" panose="02000000000000000000" pitchFamily="2" charset="0"/>
                <a:ea typeface="Roboto" panose="02000000000000000000" pitchFamily="2" charset="0"/>
              </a:rPr>
              <a:t>The wife of a man from the company of the prophets cried out to Elisha, “Your servant my husband is dead, and you know that he revered the Lord.</a:t>
            </a:r>
          </a:p>
        </p:txBody>
      </p:sp>
      <p:sp>
        <p:nvSpPr>
          <p:cNvPr id="146" name="But now his creditor is coming to take my two boys as his slaves.”"/>
          <p:cNvSpPr txBox="1"/>
          <p:nvPr/>
        </p:nvSpPr>
        <p:spPr>
          <a:xfrm>
            <a:off x="469901" y="5619503"/>
            <a:ext cx="1164082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spcBef>
                <a:spcPts val="2400"/>
              </a:spcBef>
              <a:defRPr sz="4700">
                <a:solidFill>
                  <a:schemeClr val="accent5">
                    <a:hueOff val="-411174"/>
                    <a:satOff val="4030"/>
                    <a:lumOff val="-29867"/>
                  </a:schemeClr>
                </a:solidFill>
                <a:latin typeface="+mj-lt"/>
                <a:ea typeface="+mj-ea"/>
                <a:cs typeface="+mj-cs"/>
                <a:sym typeface="Georgia"/>
              </a:defRPr>
            </a:lvl1pPr>
          </a:lstStyle>
          <a:p>
            <a:r>
              <a:rPr sz="4000" dirty="0">
                <a:latin typeface="Roboto" panose="02000000000000000000" pitchFamily="2" charset="0"/>
                <a:ea typeface="Roboto" panose="02000000000000000000" pitchFamily="2" charset="0"/>
              </a:rPr>
              <a:t>But now his creditor is coming to take my two boys as his slaves.”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2"/>
          <p:cNvSpPr/>
          <p:nvPr/>
        </p:nvSpPr>
        <p:spPr>
          <a:xfrm>
            <a:off x="261500" y="2248575"/>
            <a:ext cx="4612500" cy="5204700"/>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281" name="Google Shape;281;p52"/>
          <p:cNvSpPr/>
          <p:nvPr/>
        </p:nvSpPr>
        <p:spPr>
          <a:xfrm>
            <a:off x="3253525" y="2248575"/>
            <a:ext cx="4612500" cy="5204700"/>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282" name="Google Shape;282;p52"/>
          <p:cNvSpPr txBox="1"/>
          <p:nvPr/>
        </p:nvSpPr>
        <p:spPr>
          <a:xfrm>
            <a:off x="261500" y="1473547"/>
            <a:ext cx="9489300" cy="1311600"/>
          </a:xfrm>
          <a:prstGeom prst="rect">
            <a:avLst/>
          </a:prstGeom>
          <a:noFill/>
          <a:ln>
            <a:noFill/>
          </a:ln>
        </p:spPr>
        <p:txBody>
          <a:bodyPr spcFirstLastPara="1" wrap="square" lIns="108350" tIns="108350" rIns="108350" bIns="108350" anchor="t" anchorCtr="0">
            <a:noAutofit/>
          </a:bodyPr>
          <a:lstStyle/>
          <a:p>
            <a:r>
              <a:rPr lang="en-US" sz="4301" dirty="0"/>
              <a:t>Diocese of East TN: Tornadoes   </a:t>
            </a:r>
            <a:endParaRPr sz="4301" dirty="0"/>
          </a:p>
        </p:txBody>
      </p:sp>
      <p:sp>
        <p:nvSpPr>
          <p:cNvPr id="283" name="Google Shape;283;p52"/>
          <p:cNvSpPr txBox="1"/>
          <p:nvPr/>
        </p:nvSpPr>
        <p:spPr>
          <a:xfrm>
            <a:off x="863327" y="3567522"/>
            <a:ext cx="2257200" cy="2490000"/>
          </a:xfrm>
          <a:prstGeom prst="rect">
            <a:avLst/>
          </a:prstGeom>
          <a:noFill/>
          <a:ln>
            <a:noFill/>
          </a:ln>
        </p:spPr>
        <p:txBody>
          <a:bodyPr spcFirstLastPara="1" wrap="square" lIns="108350" tIns="108350" rIns="108350" bIns="108350" anchor="t" anchorCtr="0">
            <a:noAutofit/>
          </a:bodyPr>
          <a:lstStyle/>
          <a:p>
            <a:pPr marL="546128" indent="-457223">
              <a:buSzPts val="2800"/>
              <a:buChar char="●"/>
            </a:pPr>
            <a:r>
              <a:rPr lang="en-US" sz="2801"/>
              <a:t>Soft food</a:t>
            </a:r>
            <a:endParaRPr sz="2801"/>
          </a:p>
          <a:p>
            <a:pPr marL="546128" indent="-457223">
              <a:buSzPts val="2800"/>
              <a:buChar char="●"/>
            </a:pPr>
            <a:r>
              <a:rPr lang="en-US" sz="2801"/>
              <a:t>Comfort  </a:t>
            </a:r>
            <a:endParaRPr sz="2801"/>
          </a:p>
          <a:p>
            <a:pPr marL="546128" indent="-457223">
              <a:buSzPts val="2800"/>
              <a:buChar char="●"/>
            </a:pPr>
            <a:r>
              <a:rPr lang="en-US" sz="2801"/>
              <a:t>New medical devices </a:t>
            </a:r>
            <a:endParaRPr sz="2801"/>
          </a:p>
        </p:txBody>
      </p:sp>
      <p:sp>
        <p:nvSpPr>
          <p:cNvPr id="284" name="Google Shape;284;p52"/>
          <p:cNvSpPr txBox="1"/>
          <p:nvPr/>
        </p:nvSpPr>
        <p:spPr>
          <a:xfrm>
            <a:off x="4874025" y="3444621"/>
            <a:ext cx="2856300" cy="2735700"/>
          </a:xfrm>
          <a:prstGeom prst="rect">
            <a:avLst/>
          </a:prstGeom>
          <a:noFill/>
          <a:ln>
            <a:noFill/>
          </a:ln>
        </p:spPr>
        <p:txBody>
          <a:bodyPr spcFirstLastPara="1" wrap="square" lIns="108350" tIns="108350" rIns="108350" bIns="108350" anchor="t" anchorCtr="0">
            <a:noAutofit/>
          </a:bodyPr>
          <a:lstStyle/>
          <a:p>
            <a:pPr marL="546128" indent="-457223">
              <a:buSzPts val="2800"/>
              <a:buChar char="●"/>
            </a:pPr>
            <a:r>
              <a:rPr lang="en-US" sz="2801"/>
              <a:t>Feeding ministry</a:t>
            </a:r>
            <a:endParaRPr sz="2801"/>
          </a:p>
          <a:p>
            <a:pPr marL="546128" indent="-457223">
              <a:buSzPts val="2800"/>
              <a:buChar char="●"/>
            </a:pPr>
            <a:r>
              <a:rPr lang="en-US" sz="2801"/>
              <a:t>Relationships with professionals </a:t>
            </a:r>
            <a:endParaRPr sz="2801"/>
          </a:p>
          <a:p>
            <a:pPr marL="546128" indent="-457223">
              <a:buSzPts val="2800"/>
              <a:buChar char="●"/>
            </a:pPr>
            <a:r>
              <a:rPr lang="en-US" sz="2801"/>
              <a:t>Access to funds </a:t>
            </a:r>
            <a:endParaRPr sz="2801"/>
          </a:p>
        </p:txBody>
      </p:sp>
      <p:pic>
        <p:nvPicPr>
          <p:cNvPr id="285" name="Google Shape;285;p52"/>
          <p:cNvPicPr preferRelativeResize="0"/>
          <p:nvPr/>
        </p:nvPicPr>
        <p:blipFill>
          <a:blip r:embed="rId3">
            <a:alphaModFix/>
          </a:blip>
          <a:stretch>
            <a:fillRect/>
          </a:stretch>
        </p:blipFill>
        <p:spPr>
          <a:xfrm>
            <a:off x="2819027" y="3812053"/>
            <a:ext cx="2458720" cy="2123440"/>
          </a:xfrm>
          <a:prstGeom prst="rect">
            <a:avLst/>
          </a:prstGeom>
          <a:noFill/>
          <a:ln w="9525" cap="flat" cmpd="sng">
            <a:solidFill>
              <a:schemeClr val="dk1"/>
            </a:solidFill>
            <a:prstDash val="solid"/>
            <a:round/>
            <a:headEnd type="none" w="sm" len="sm"/>
            <a:tailEnd type="none" w="sm" len="sm"/>
          </a:ln>
        </p:spPr>
      </p:pic>
      <p:pic>
        <p:nvPicPr>
          <p:cNvPr id="286" name="Google Shape;286;p52"/>
          <p:cNvPicPr preferRelativeResize="0"/>
          <p:nvPr/>
        </p:nvPicPr>
        <p:blipFill rotWithShape="1">
          <a:blip r:embed="rId4">
            <a:alphaModFix/>
          </a:blip>
          <a:srcRect l="17502" r="9568"/>
          <a:stretch/>
        </p:blipFill>
        <p:spPr>
          <a:xfrm>
            <a:off x="7925547" y="2380231"/>
            <a:ext cx="4833654" cy="4993136"/>
          </a:xfrm>
          <a:prstGeom prst="rect">
            <a:avLst/>
          </a:prstGeom>
          <a:noFill/>
          <a:ln>
            <a:noFill/>
          </a:ln>
        </p:spPr>
      </p:pic>
    </p:spTree>
    <p:extLst>
      <p:ext uri="{BB962C8B-B14F-4D97-AF65-F5344CB8AC3E}">
        <p14:creationId xmlns:p14="http://schemas.microsoft.com/office/powerpoint/2010/main" val="33270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3"/>
          <p:cNvSpPr/>
          <p:nvPr/>
        </p:nvSpPr>
        <p:spPr>
          <a:xfrm>
            <a:off x="94126" y="2880100"/>
            <a:ext cx="4479600" cy="4273390"/>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292" name="Google Shape;292;p53"/>
          <p:cNvSpPr/>
          <p:nvPr/>
        </p:nvSpPr>
        <p:spPr>
          <a:xfrm>
            <a:off x="3642495" y="2880100"/>
            <a:ext cx="4399152" cy="4273390"/>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293" name="Google Shape;293;p53"/>
          <p:cNvSpPr txBox="1"/>
          <p:nvPr/>
        </p:nvSpPr>
        <p:spPr>
          <a:xfrm>
            <a:off x="226727" y="1652547"/>
            <a:ext cx="10710900" cy="1311600"/>
          </a:xfrm>
          <a:prstGeom prst="rect">
            <a:avLst/>
          </a:prstGeom>
          <a:noFill/>
          <a:ln>
            <a:noFill/>
          </a:ln>
        </p:spPr>
        <p:txBody>
          <a:bodyPr spcFirstLastPara="1" wrap="square" lIns="108350" tIns="108350" rIns="108350" bIns="108350" anchor="t" anchorCtr="0">
            <a:noAutofit/>
          </a:bodyPr>
          <a:lstStyle/>
          <a:p>
            <a:r>
              <a:rPr lang="en-US" sz="4301" dirty="0"/>
              <a:t>Diocese of Eastern Michigan: Water Crisis   </a:t>
            </a:r>
            <a:endParaRPr sz="4301" dirty="0"/>
          </a:p>
        </p:txBody>
      </p:sp>
      <p:sp>
        <p:nvSpPr>
          <p:cNvPr id="294" name="Google Shape;294;p53"/>
          <p:cNvSpPr txBox="1"/>
          <p:nvPr/>
        </p:nvSpPr>
        <p:spPr>
          <a:xfrm>
            <a:off x="745813" y="4041067"/>
            <a:ext cx="1618500" cy="2539200"/>
          </a:xfrm>
          <a:prstGeom prst="rect">
            <a:avLst/>
          </a:prstGeom>
          <a:noFill/>
          <a:ln>
            <a:noFill/>
          </a:ln>
        </p:spPr>
        <p:txBody>
          <a:bodyPr spcFirstLastPara="1" wrap="square" lIns="108350" tIns="108350" rIns="108350" bIns="108350" anchor="t" anchorCtr="0">
            <a:noAutofit/>
          </a:bodyPr>
          <a:lstStyle/>
          <a:p>
            <a:endParaRPr sz="1400"/>
          </a:p>
        </p:txBody>
      </p:sp>
      <p:sp>
        <p:nvSpPr>
          <p:cNvPr id="295" name="Google Shape;295;p53"/>
          <p:cNvSpPr txBox="1"/>
          <p:nvPr/>
        </p:nvSpPr>
        <p:spPr>
          <a:xfrm>
            <a:off x="4410344" y="3648432"/>
            <a:ext cx="3217493" cy="3058017"/>
          </a:xfrm>
          <a:prstGeom prst="rect">
            <a:avLst/>
          </a:prstGeom>
          <a:noFill/>
          <a:ln>
            <a:noFill/>
          </a:ln>
        </p:spPr>
        <p:txBody>
          <a:bodyPr spcFirstLastPara="1" wrap="square" lIns="108350" tIns="108350" rIns="108350" bIns="108350" anchor="t" anchorCtr="0">
            <a:noAutofit/>
          </a:bodyPr>
          <a:lstStyle/>
          <a:p>
            <a:pPr marL="546128" indent="-412771">
              <a:buSzPts val="2100"/>
              <a:buChar char="●"/>
            </a:pPr>
            <a:r>
              <a:rPr lang="en-US" sz="2801" dirty="0"/>
              <a:t>Safe water </a:t>
            </a:r>
            <a:endParaRPr sz="2801" dirty="0"/>
          </a:p>
          <a:p>
            <a:pPr marL="546128" indent="-412771">
              <a:buSzPts val="2100"/>
              <a:buChar char="●"/>
            </a:pPr>
            <a:r>
              <a:rPr lang="en-US" sz="2801" dirty="0"/>
              <a:t>Ways to mitigate the effect of lead</a:t>
            </a:r>
            <a:endParaRPr sz="2801" dirty="0"/>
          </a:p>
          <a:p>
            <a:pPr marL="546128" indent="-412771">
              <a:buSzPts val="2100"/>
              <a:buChar char="●"/>
            </a:pPr>
            <a:r>
              <a:rPr lang="en-US" sz="2801" dirty="0"/>
              <a:t>Economic opportunities </a:t>
            </a:r>
            <a:endParaRPr sz="2801" dirty="0"/>
          </a:p>
          <a:p>
            <a:pPr marL="546128"/>
            <a:endParaRPr sz="2801" dirty="0"/>
          </a:p>
        </p:txBody>
      </p:sp>
      <p:sp>
        <p:nvSpPr>
          <p:cNvPr id="296" name="Google Shape;296;p53"/>
          <p:cNvSpPr txBox="1"/>
          <p:nvPr/>
        </p:nvSpPr>
        <p:spPr>
          <a:xfrm>
            <a:off x="282753" y="3969375"/>
            <a:ext cx="3198469" cy="3141900"/>
          </a:xfrm>
          <a:prstGeom prst="rect">
            <a:avLst/>
          </a:prstGeom>
          <a:noFill/>
          <a:ln>
            <a:noFill/>
          </a:ln>
        </p:spPr>
        <p:txBody>
          <a:bodyPr spcFirstLastPara="1" wrap="square" lIns="108350" tIns="108350" rIns="108350" bIns="108350" anchor="t" anchorCtr="0">
            <a:noAutofit/>
          </a:bodyPr>
          <a:lstStyle/>
          <a:p>
            <a:pPr marL="546128" indent="-412771">
              <a:buSzPts val="2100"/>
              <a:buChar char="●"/>
            </a:pPr>
            <a:r>
              <a:rPr lang="en-US" sz="2801" dirty="0"/>
              <a:t>Connections to caregivers </a:t>
            </a:r>
            <a:endParaRPr sz="2801" dirty="0"/>
          </a:p>
          <a:p>
            <a:pPr marL="546128" indent="-412771">
              <a:buSzPts val="2100"/>
              <a:buChar char="●"/>
            </a:pPr>
            <a:r>
              <a:rPr lang="en-US" sz="2801" dirty="0"/>
              <a:t>After school programs</a:t>
            </a:r>
            <a:endParaRPr sz="2801" dirty="0"/>
          </a:p>
          <a:p>
            <a:pPr marL="546128" indent="-412771">
              <a:buSzPts val="2100"/>
              <a:buChar char="●"/>
            </a:pPr>
            <a:r>
              <a:rPr lang="en-US" sz="2801" dirty="0"/>
              <a:t>Invested in the community </a:t>
            </a:r>
            <a:endParaRPr sz="2801" dirty="0"/>
          </a:p>
        </p:txBody>
      </p:sp>
      <p:pic>
        <p:nvPicPr>
          <p:cNvPr id="297" name="Google Shape;297;p53"/>
          <p:cNvPicPr preferRelativeResize="0"/>
          <p:nvPr/>
        </p:nvPicPr>
        <p:blipFill rotWithShape="1">
          <a:blip r:embed="rId3">
            <a:alphaModFix/>
          </a:blip>
          <a:srcRect t="15476"/>
          <a:stretch/>
        </p:blipFill>
        <p:spPr>
          <a:xfrm>
            <a:off x="9134152" y="2996490"/>
            <a:ext cx="3109533" cy="4114785"/>
          </a:xfrm>
          <a:prstGeom prst="rect">
            <a:avLst/>
          </a:prstGeom>
          <a:noFill/>
          <a:ln>
            <a:noFill/>
          </a:ln>
        </p:spPr>
      </p:pic>
      <p:cxnSp>
        <p:nvCxnSpPr>
          <p:cNvPr id="298" name="Google Shape;298;p53"/>
          <p:cNvCxnSpPr/>
          <p:nvPr/>
        </p:nvCxnSpPr>
        <p:spPr>
          <a:xfrm>
            <a:off x="4091259" y="5293342"/>
            <a:ext cx="63300" cy="2179500"/>
          </a:xfrm>
          <a:prstGeom prst="straightConnector1">
            <a:avLst/>
          </a:prstGeom>
          <a:noFill/>
          <a:ln w="28575" cap="flat" cmpd="sng">
            <a:solidFill>
              <a:srgbClr val="000000"/>
            </a:solidFill>
            <a:prstDash val="solid"/>
            <a:round/>
            <a:headEnd type="none" w="med" len="med"/>
            <a:tailEnd type="triangle" w="med" len="med"/>
          </a:ln>
        </p:spPr>
      </p:cxnSp>
      <p:sp>
        <p:nvSpPr>
          <p:cNvPr id="299" name="Google Shape;299;p53"/>
          <p:cNvSpPr txBox="1"/>
          <p:nvPr/>
        </p:nvSpPr>
        <p:spPr>
          <a:xfrm>
            <a:off x="336992" y="7363395"/>
            <a:ext cx="8040541" cy="1079100"/>
          </a:xfrm>
          <a:prstGeom prst="rect">
            <a:avLst/>
          </a:prstGeom>
          <a:noFill/>
          <a:ln>
            <a:noFill/>
          </a:ln>
        </p:spPr>
        <p:txBody>
          <a:bodyPr spcFirstLastPara="1" wrap="square" lIns="108350" tIns="108350" rIns="108350" bIns="108350" anchor="t" anchorCtr="0">
            <a:noAutofit/>
          </a:bodyPr>
          <a:lstStyle/>
          <a:p>
            <a:r>
              <a:rPr lang="en-US" sz="2801" dirty="0"/>
              <a:t>Cooking classes, partnerships with local grocery stores, tutoring, water filter distribution, and more! </a:t>
            </a:r>
            <a:endParaRPr sz="2801" dirty="0"/>
          </a:p>
        </p:txBody>
      </p:sp>
    </p:spTree>
    <p:extLst>
      <p:ext uri="{BB962C8B-B14F-4D97-AF65-F5344CB8AC3E}">
        <p14:creationId xmlns:p14="http://schemas.microsoft.com/office/powerpoint/2010/main" val="1115567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4"/>
          <p:cNvSpPr/>
          <p:nvPr/>
        </p:nvSpPr>
        <p:spPr>
          <a:xfrm>
            <a:off x="349101" y="2600426"/>
            <a:ext cx="4296300" cy="4336475"/>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305" name="Google Shape;305;p54"/>
          <p:cNvSpPr/>
          <p:nvPr/>
        </p:nvSpPr>
        <p:spPr>
          <a:xfrm>
            <a:off x="3392227" y="2560150"/>
            <a:ext cx="4296300" cy="4376750"/>
          </a:xfrm>
          <a:prstGeom prst="ellipse">
            <a:avLst/>
          </a:prstGeom>
          <a:noFill/>
          <a:ln w="38100" cap="flat" cmpd="sng">
            <a:solidFill>
              <a:schemeClr val="dk1"/>
            </a:solidFill>
            <a:prstDash val="solid"/>
            <a:round/>
            <a:headEnd type="none" w="sm" len="sm"/>
            <a:tailEnd type="none" w="sm" len="sm"/>
          </a:ln>
        </p:spPr>
        <p:txBody>
          <a:bodyPr spcFirstLastPara="1" wrap="square" lIns="108350" tIns="108350" rIns="108350" bIns="108350" anchor="ctr" anchorCtr="0">
            <a:noAutofit/>
          </a:bodyPr>
          <a:lstStyle/>
          <a:p>
            <a:endParaRPr sz="1700"/>
          </a:p>
        </p:txBody>
      </p:sp>
      <p:sp>
        <p:nvSpPr>
          <p:cNvPr id="306" name="Google Shape;306;p54"/>
          <p:cNvSpPr txBox="1"/>
          <p:nvPr/>
        </p:nvSpPr>
        <p:spPr>
          <a:xfrm>
            <a:off x="349100" y="1208275"/>
            <a:ext cx="10409700" cy="1311600"/>
          </a:xfrm>
          <a:prstGeom prst="rect">
            <a:avLst/>
          </a:prstGeom>
          <a:noFill/>
          <a:ln>
            <a:noFill/>
          </a:ln>
        </p:spPr>
        <p:txBody>
          <a:bodyPr spcFirstLastPara="1" wrap="square" lIns="108350" tIns="108350" rIns="108350" bIns="108350" anchor="t" anchorCtr="0">
            <a:noAutofit/>
          </a:bodyPr>
          <a:lstStyle/>
          <a:p>
            <a:r>
              <a:rPr lang="en-US" sz="4301" dirty="0"/>
              <a:t>Diocese of Southeast Florida: </a:t>
            </a:r>
            <a:endParaRPr sz="4301" dirty="0"/>
          </a:p>
          <a:p>
            <a:r>
              <a:rPr lang="en-US" sz="4301" dirty="0"/>
              <a:t>Hurricane Irma  </a:t>
            </a:r>
            <a:r>
              <a:rPr lang="en-US" sz="3600" dirty="0"/>
              <a:t> </a:t>
            </a:r>
            <a:endParaRPr sz="3600" dirty="0"/>
          </a:p>
        </p:txBody>
      </p:sp>
      <p:sp>
        <p:nvSpPr>
          <p:cNvPr id="307" name="Google Shape;307;p54"/>
          <p:cNvSpPr txBox="1"/>
          <p:nvPr/>
        </p:nvSpPr>
        <p:spPr>
          <a:xfrm>
            <a:off x="614076" y="3490505"/>
            <a:ext cx="2803500" cy="3030900"/>
          </a:xfrm>
          <a:prstGeom prst="rect">
            <a:avLst/>
          </a:prstGeom>
          <a:noFill/>
          <a:ln>
            <a:noFill/>
          </a:ln>
        </p:spPr>
        <p:txBody>
          <a:bodyPr spcFirstLastPara="1" wrap="square" lIns="108350" tIns="108350" rIns="108350" bIns="108350" anchor="t" anchorCtr="0">
            <a:noAutofit/>
          </a:bodyPr>
          <a:lstStyle/>
          <a:p>
            <a:pPr marL="546128" indent="-457223">
              <a:buSzPts val="2800"/>
              <a:buChar char="●"/>
            </a:pPr>
            <a:r>
              <a:rPr lang="en-US" sz="2801" dirty="0"/>
              <a:t>Emergency shelter </a:t>
            </a:r>
            <a:endParaRPr sz="2801" dirty="0"/>
          </a:p>
          <a:p>
            <a:pPr marL="546128" indent="-457223">
              <a:buSzPts val="2800"/>
              <a:buChar char="●"/>
            </a:pPr>
            <a:r>
              <a:rPr lang="en-US" sz="2801" dirty="0"/>
              <a:t>Affordable housing </a:t>
            </a:r>
            <a:endParaRPr sz="2801" dirty="0"/>
          </a:p>
          <a:p>
            <a:pPr marL="546128" indent="-457223">
              <a:buSzPts val="2800"/>
              <a:buChar char="●"/>
            </a:pPr>
            <a:r>
              <a:rPr lang="en-US" sz="2801" dirty="0"/>
              <a:t>Volunteers </a:t>
            </a:r>
            <a:endParaRPr sz="2801" dirty="0"/>
          </a:p>
        </p:txBody>
      </p:sp>
      <p:pic>
        <p:nvPicPr>
          <p:cNvPr id="308" name="Google Shape;308;p54"/>
          <p:cNvPicPr preferRelativeResize="0"/>
          <p:nvPr/>
        </p:nvPicPr>
        <p:blipFill rotWithShape="1">
          <a:blip r:embed="rId3">
            <a:alphaModFix/>
          </a:blip>
          <a:srcRect l="15768"/>
          <a:stretch/>
        </p:blipFill>
        <p:spPr>
          <a:xfrm>
            <a:off x="8376717" y="2668779"/>
            <a:ext cx="4343813" cy="4268122"/>
          </a:xfrm>
          <a:prstGeom prst="rect">
            <a:avLst/>
          </a:prstGeom>
          <a:noFill/>
          <a:ln>
            <a:noFill/>
          </a:ln>
        </p:spPr>
      </p:pic>
      <p:sp>
        <p:nvSpPr>
          <p:cNvPr id="309" name="Google Shape;309;p54"/>
          <p:cNvSpPr txBox="1"/>
          <p:nvPr/>
        </p:nvSpPr>
        <p:spPr>
          <a:xfrm>
            <a:off x="4677502" y="3500539"/>
            <a:ext cx="2881800" cy="2604600"/>
          </a:xfrm>
          <a:prstGeom prst="rect">
            <a:avLst/>
          </a:prstGeom>
          <a:noFill/>
          <a:ln>
            <a:noFill/>
          </a:ln>
        </p:spPr>
        <p:txBody>
          <a:bodyPr spcFirstLastPara="1" wrap="square" lIns="108350" tIns="108350" rIns="108350" bIns="108350" anchor="t" anchorCtr="0">
            <a:noAutofit/>
          </a:bodyPr>
          <a:lstStyle/>
          <a:p>
            <a:pPr marL="546128" indent="-457223">
              <a:buSzPts val="2800"/>
              <a:buChar char="●"/>
            </a:pPr>
            <a:r>
              <a:rPr lang="en-US" sz="2801" dirty="0"/>
              <a:t>Ministry space</a:t>
            </a:r>
            <a:endParaRPr sz="2801" dirty="0"/>
          </a:p>
          <a:p>
            <a:pPr marL="546128" indent="-457223">
              <a:buSzPts val="2800"/>
              <a:buChar char="●"/>
            </a:pPr>
            <a:r>
              <a:rPr lang="en-US" sz="2801" dirty="0"/>
              <a:t>Connections to donors </a:t>
            </a:r>
            <a:endParaRPr sz="2801" dirty="0"/>
          </a:p>
          <a:p>
            <a:pPr marL="546128" indent="-457223">
              <a:buSzPts val="2800"/>
              <a:buChar char="●"/>
            </a:pPr>
            <a:r>
              <a:rPr lang="en-US" sz="2801" dirty="0"/>
              <a:t>Big dreams </a:t>
            </a:r>
            <a:endParaRPr sz="2801" dirty="0"/>
          </a:p>
        </p:txBody>
      </p:sp>
      <p:cxnSp>
        <p:nvCxnSpPr>
          <p:cNvPr id="310" name="Google Shape;310;p54"/>
          <p:cNvCxnSpPr>
            <a:cxnSpLocks/>
          </p:cNvCxnSpPr>
          <p:nvPr/>
        </p:nvCxnSpPr>
        <p:spPr>
          <a:xfrm>
            <a:off x="3989311" y="4814539"/>
            <a:ext cx="0" cy="2603678"/>
          </a:xfrm>
          <a:prstGeom prst="straightConnector1">
            <a:avLst/>
          </a:prstGeom>
          <a:noFill/>
          <a:ln w="28575" cap="flat" cmpd="sng">
            <a:solidFill>
              <a:srgbClr val="000000"/>
            </a:solidFill>
            <a:prstDash val="solid"/>
            <a:round/>
            <a:headEnd type="none" w="med" len="med"/>
            <a:tailEnd type="triangle" w="med" len="med"/>
          </a:ln>
        </p:spPr>
      </p:cxnSp>
      <p:sp>
        <p:nvSpPr>
          <p:cNvPr id="311" name="Google Shape;311;p54"/>
          <p:cNvSpPr txBox="1"/>
          <p:nvPr/>
        </p:nvSpPr>
        <p:spPr>
          <a:xfrm>
            <a:off x="1435513" y="7324201"/>
            <a:ext cx="5772300" cy="1013700"/>
          </a:xfrm>
          <a:prstGeom prst="rect">
            <a:avLst/>
          </a:prstGeom>
          <a:noFill/>
          <a:ln>
            <a:noFill/>
          </a:ln>
        </p:spPr>
        <p:txBody>
          <a:bodyPr spcFirstLastPara="1" wrap="square" lIns="108350" tIns="108350" rIns="108350" bIns="108350" anchor="t" anchorCtr="0">
            <a:noAutofit/>
          </a:bodyPr>
          <a:lstStyle/>
          <a:p>
            <a:r>
              <a:rPr lang="en-US" sz="2801" dirty="0"/>
              <a:t>New affordable housing apartment complex managed by the church </a:t>
            </a:r>
            <a:endParaRPr sz="2801" dirty="0"/>
          </a:p>
        </p:txBody>
      </p:sp>
    </p:spTree>
    <p:extLst>
      <p:ext uri="{BB962C8B-B14F-4D97-AF65-F5344CB8AC3E}">
        <p14:creationId xmlns:p14="http://schemas.microsoft.com/office/powerpoint/2010/main" val="2086022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KNOW THE NEIGHBORHOOD"/>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KNOW THE NEIGHBORHOOD</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Listen For the Call"/>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Listen For the Call</a:t>
            </a:r>
          </a:p>
        </p:txBody>
      </p:sp>
      <p:sp>
        <p:nvSpPr>
          <p:cNvPr id="214" name="Prayer Walks - What’s God up to out there?…"/>
          <p:cNvSpPr txBox="1">
            <a:spLocks noGrp="1"/>
          </p:cNvSpPr>
          <p:nvPr>
            <p:ph type="body" idx="1"/>
          </p:nvPr>
        </p:nvSpPr>
        <p:spPr>
          <a:xfrm>
            <a:off x="508000" y="1999129"/>
            <a:ext cx="11988800" cy="6096000"/>
          </a:xfrm>
          <a:prstGeom prst="rect">
            <a:avLst/>
          </a:prstGeom>
        </p:spPr>
        <p:txBody>
          <a:bodyPr anchor="t"/>
          <a:lstStyle/>
          <a:p>
            <a:pPr>
              <a:defRPr sz="4400"/>
            </a:pPr>
            <a:r>
              <a:rPr dirty="0">
                <a:latin typeface="Roboto" panose="02000000000000000000" pitchFamily="2" charset="0"/>
                <a:ea typeface="Roboto" panose="02000000000000000000" pitchFamily="2" charset="0"/>
              </a:rPr>
              <a:t>Prayer Walks - What’s God up to out there?</a:t>
            </a:r>
          </a:p>
          <a:p>
            <a:pPr>
              <a:defRPr sz="4400"/>
            </a:pPr>
            <a:r>
              <a:rPr dirty="0">
                <a:latin typeface="Roboto" panose="02000000000000000000" pitchFamily="2" charset="0"/>
                <a:ea typeface="Roboto" panose="02000000000000000000" pitchFamily="2" charset="0"/>
              </a:rPr>
              <a:t>1:1 Conversations - listening deeply and sharing</a:t>
            </a:r>
          </a:p>
          <a:p>
            <a:pPr>
              <a:defRPr sz="4400"/>
            </a:pPr>
            <a:r>
              <a:rPr dirty="0">
                <a:latin typeface="Roboto" panose="02000000000000000000" pitchFamily="2" charset="0"/>
                <a:ea typeface="Roboto" panose="02000000000000000000" pitchFamily="2" charset="0"/>
              </a:rPr>
              <a:t>FAMA Bible Study -</a:t>
            </a:r>
          </a:p>
        </p:txBody>
      </p:sp>
      <p:sp>
        <p:nvSpPr>
          <p:cNvPr id="215" name="Facts, Association,…"/>
          <p:cNvSpPr txBox="1"/>
          <p:nvPr/>
        </p:nvSpPr>
        <p:spPr>
          <a:xfrm>
            <a:off x="3931024" y="4917611"/>
            <a:ext cx="6432176" cy="3734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spcBef>
                <a:spcPts val="2400"/>
              </a:spcBef>
              <a:defRPr sz="4400">
                <a:latin typeface="+mj-lt"/>
                <a:ea typeface="+mj-ea"/>
                <a:cs typeface="+mj-cs"/>
                <a:sym typeface="Georgia"/>
              </a:defRPr>
            </a:pPr>
            <a:r>
              <a:rPr dirty="0">
                <a:latin typeface="Roboto" panose="02000000000000000000" pitchFamily="2" charset="0"/>
                <a:ea typeface="Roboto" panose="02000000000000000000" pitchFamily="2" charset="0"/>
              </a:rPr>
              <a:t>Facts</a:t>
            </a:r>
            <a:endParaRPr lang="en-US" dirty="0">
              <a:latin typeface="Roboto" panose="02000000000000000000" pitchFamily="2" charset="0"/>
              <a:ea typeface="Roboto" panose="02000000000000000000" pitchFamily="2" charset="0"/>
            </a:endParaRPr>
          </a:p>
          <a:p>
            <a:pPr algn="l">
              <a:spcBef>
                <a:spcPts val="2400"/>
              </a:spcBef>
              <a:defRPr sz="4400">
                <a:latin typeface="+mj-lt"/>
                <a:ea typeface="+mj-ea"/>
                <a:cs typeface="+mj-cs"/>
                <a:sym typeface="Georgia"/>
              </a:defRPr>
            </a:pPr>
            <a:r>
              <a:rPr dirty="0">
                <a:latin typeface="Roboto" panose="02000000000000000000" pitchFamily="2" charset="0"/>
                <a:ea typeface="Roboto" panose="02000000000000000000" pitchFamily="2" charset="0"/>
              </a:rPr>
              <a:t>Association, </a:t>
            </a:r>
          </a:p>
          <a:p>
            <a:pPr algn="l">
              <a:spcBef>
                <a:spcPts val="2400"/>
              </a:spcBef>
              <a:defRPr sz="4400">
                <a:latin typeface="+mj-lt"/>
                <a:ea typeface="+mj-ea"/>
                <a:cs typeface="+mj-cs"/>
                <a:sym typeface="Georgia"/>
              </a:defRPr>
            </a:pPr>
            <a:r>
              <a:rPr dirty="0">
                <a:latin typeface="Roboto" panose="02000000000000000000" pitchFamily="2" charset="0"/>
                <a:ea typeface="Roboto" panose="02000000000000000000" pitchFamily="2" charset="0"/>
              </a:rPr>
              <a:t>Meaning</a:t>
            </a:r>
            <a:endParaRPr lang="en-US" dirty="0">
              <a:latin typeface="Roboto" panose="02000000000000000000" pitchFamily="2" charset="0"/>
              <a:ea typeface="Roboto" panose="02000000000000000000" pitchFamily="2" charset="0"/>
            </a:endParaRPr>
          </a:p>
          <a:p>
            <a:pPr algn="l">
              <a:spcBef>
                <a:spcPts val="2400"/>
              </a:spcBef>
              <a:defRPr sz="4400">
                <a:latin typeface="+mj-lt"/>
                <a:ea typeface="+mj-ea"/>
                <a:cs typeface="+mj-cs"/>
                <a:sym typeface="Georgia"/>
              </a:defRPr>
            </a:pPr>
            <a:r>
              <a:rPr dirty="0">
                <a:latin typeface="Roboto" panose="02000000000000000000" pitchFamily="2" charset="0"/>
                <a:ea typeface="Roboto" panose="02000000000000000000" pitchFamily="2" charset="0"/>
              </a:rPr>
              <a:t>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1" build="p" bldLvl="5" animBg="1" advAuto="0"/>
      <p:bldP spid="215"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7" name="Image" descr="Image"/>
          <p:cNvPicPr>
            <a:picLocks noGrp="1"/>
          </p:cNvPicPr>
          <p:nvPr>
            <p:ph type="pic" sz="half" idx="13"/>
          </p:nvPr>
        </p:nvPicPr>
        <p:blipFill>
          <a:blip r:embed="rId2">
            <a:extLst/>
          </a:blip>
          <a:srcRect t="311" b="311"/>
          <a:stretch>
            <a:fillRect/>
          </a:stretch>
        </p:blipFill>
        <p:spPr>
          <a:prstGeom prst="rect">
            <a:avLst/>
          </a:prstGeom>
        </p:spPr>
      </p:pic>
      <p:sp>
        <p:nvSpPr>
          <p:cNvPr id="218" name="Prayer Walk (Tool)"/>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Prayer Walk (Tool)</a:t>
            </a:r>
          </a:p>
        </p:txBody>
      </p:sp>
      <p:sp>
        <p:nvSpPr>
          <p:cNvPr id="219" name="Walk around the neighborhood - or drive…"/>
          <p:cNvSpPr txBox="1">
            <a:spLocks noGrp="1"/>
          </p:cNvSpPr>
          <p:nvPr>
            <p:ph type="body" sz="half" idx="1"/>
          </p:nvPr>
        </p:nvSpPr>
        <p:spPr>
          <a:prstGeom prst="rect">
            <a:avLst/>
          </a:prstGeom>
        </p:spPr>
        <p:txBody>
          <a:bodyPr anchor="t"/>
          <a:lstStyle/>
          <a:p>
            <a:pPr>
              <a:defRPr>
                <a:latin typeface="+mj-lt"/>
                <a:ea typeface="+mj-ea"/>
                <a:cs typeface="+mj-cs"/>
                <a:sym typeface="Georgia"/>
              </a:defRPr>
            </a:pPr>
            <a:r>
              <a:rPr dirty="0">
                <a:latin typeface="Roboto" panose="02000000000000000000" pitchFamily="2" charset="0"/>
                <a:ea typeface="Roboto" panose="02000000000000000000" pitchFamily="2" charset="0"/>
              </a:rPr>
              <a:t>Walk around the neighborhood - or drive</a:t>
            </a:r>
          </a:p>
          <a:p>
            <a:pPr>
              <a:defRPr>
                <a:latin typeface="+mj-lt"/>
                <a:ea typeface="+mj-ea"/>
                <a:cs typeface="+mj-cs"/>
                <a:sym typeface="Georgia"/>
              </a:defRPr>
            </a:pPr>
            <a:r>
              <a:rPr dirty="0">
                <a:latin typeface="Roboto" panose="02000000000000000000" pitchFamily="2" charset="0"/>
                <a:ea typeface="Roboto" panose="02000000000000000000" pitchFamily="2" charset="0"/>
              </a:rPr>
              <a:t>Pray for what you see</a:t>
            </a:r>
          </a:p>
          <a:p>
            <a:pPr lvl="1">
              <a:defRPr>
                <a:latin typeface="+mj-lt"/>
                <a:ea typeface="+mj-ea"/>
                <a:cs typeface="+mj-cs"/>
                <a:sym typeface="Georgia"/>
              </a:defRPr>
            </a:pPr>
            <a:r>
              <a:rPr dirty="0">
                <a:latin typeface="Roboto" panose="02000000000000000000" pitchFamily="2" charset="0"/>
                <a:ea typeface="Roboto" panose="02000000000000000000" pitchFamily="2" charset="0"/>
              </a:rPr>
              <a:t>Give thanksgiving</a:t>
            </a:r>
          </a:p>
          <a:p>
            <a:pPr lvl="1">
              <a:defRPr>
                <a:latin typeface="+mj-lt"/>
                <a:ea typeface="+mj-ea"/>
                <a:cs typeface="+mj-cs"/>
                <a:sym typeface="Georgia"/>
              </a:defRPr>
            </a:pPr>
            <a:r>
              <a:rPr dirty="0">
                <a:latin typeface="Roboto" panose="02000000000000000000" pitchFamily="2" charset="0"/>
                <a:ea typeface="Roboto" panose="02000000000000000000" pitchFamily="2" charset="0"/>
              </a:rPr>
              <a:t>Ask for Grace</a:t>
            </a:r>
          </a:p>
          <a:p>
            <a:pPr>
              <a:defRPr>
                <a:latin typeface="+mj-lt"/>
                <a:ea typeface="+mj-ea"/>
                <a:cs typeface="+mj-cs"/>
                <a:sym typeface="Georgia"/>
              </a:defRPr>
            </a:pPr>
            <a:r>
              <a:rPr dirty="0">
                <a:latin typeface="Roboto" panose="02000000000000000000" pitchFamily="2" charset="0"/>
                <a:ea typeface="Roboto" panose="02000000000000000000" pitchFamily="2" charset="0"/>
              </a:rPr>
              <a:t>Notice how you are seeing</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glass-half-empty.jpg" descr="glass-half-empty.jpg"/>
          <p:cNvPicPr>
            <a:picLocks noGrp="1" noChangeAspect="1"/>
          </p:cNvPicPr>
          <p:nvPr>
            <p:ph type="pic" idx="13"/>
          </p:nvPr>
        </p:nvPicPr>
        <p:blipFill>
          <a:blip r:embed="rId2">
            <a:extLst/>
          </a:blip>
          <a:srcRect t="2734" b="2734"/>
          <a:stretch>
            <a:fillRect/>
          </a:stretch>
        </p:blipFill>
        <p:spPr>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BUILD BRIDGES"/>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BUILD BRIDGES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a:off x="3527895" y="990113"/>
            <a:ext cx="5949010" cy="7773374"/>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age" descr="Image"/>
          <p:cNvPicPr>
            <a:picLocks noChangeAspect="1"/>
          </p:cNvPicPr>
          <p:nvPr/>
        </p:nvPicPr>
        <p:blipFill>
          <a:blip r:embed="rId2">
            <a:extLst/>
          </a:blip>
          <a:stretch>
            <a:fillRect/>
          </a:stretch>
        </p:blipFill>
        <p:spPr>
          <a:xfrm>
            <a:off x="667308" y="747876"/>
            <a:ext cx="11670184" cy="8257848"/>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 name="Elisha replied to her, “How can I help you? Tell me, what do you have in your house?”…"/>
          <p:cNvSpPr txBox="1">
            <a:spLocks noGrp="1"/>
          </p:cNvSpPr>
          <p:nvPr>
            <p:ph type="body" idx="4294967295"/>
          </p:nvPr>
        </p:nvSpPr>
        <p:spPr>
          <a:xfrm>
            <a:off x="251006" y="876300"/>
            <a:ext cx="12460945" cy="6976782"/>
          </a:xfrm>
          <a:prstGeom prst="rect">
            <a:avLst/>
          </a:prstGeom>
        </p:spPr>
        <p:txBody>
          <a:bodyPr>
            <a:noAutofit/>
          </a:bodyPr>
          <a:lstStyle/>
          <a:p>
            <a:pPr marL="0" indent="0">
              <a:lnSpc>
                <a:spcPct val="100000"/>
              </a:lnSpc>
              <a:buClrTx/>
              <a:buSzTx/>
              <a:buFontTx/>
              <a:buNone/>
            </a:pPr>
            <a:r>
              <a:rPr sz="4700" dirty="0">
                <a:latin typeface="Roboto" panose="02000000000000000000" pitchFamily="2" charset="0"/>
                <a:ea typeface="Roboto" panose="02000000000000000000" pitchFamily="2" charset="0"/>
              </a:rPr>
              <a:t>Elisha replied to her, “</a:t>
            </a:r>
            <a:r>
              <a:rPr sz="4700" dirty="0">
                <a:solidFill>
                  <a:schemeClr val="accent5">
                    <a:hueOff val="-411174"/>
                    <a:satOff val="4030"/>
                    <a:lumOff val="-29867"/>
                  </a:schemeClr>
                </a:solidFill>
                <a:latin typeface="Roboto" panose="02000000000000000000" pitchFamily="2" charset="0"/>
                <a:ea typeface="Roboto" panose="02000000000000000000" pitchFamily="2" charset="0"/>
              </a:rPr>
              <a:t>How can I help you? Tell me, what do you have in your house?</a:t>
            </a:r>
            <a:r>
              <a:rPr sz="4700" dirty="0">
                <a:latin typeface="Roboto" panose="02000000000000000000" pitchFamily="2" charset="0"/>
                <a:ea typeface="Roboto" panose="02000000000000000000" pitchFamily="2" charset="0"/>
              </a:rPr>
              <a:t>”</a:t>
            </a:r>
          </a:p>
          <a:p>
            <a:pPr marL="0" indent="0">
              <a:lnSpc>
                <a:spcPct val="100000"/>
              </a:lnSpc>
              <a:buClrTx/>
              <a:buSzTx/>
              <a:buFontTx/>
              <a:buNone/>
            </a:pPr>
            <a:r>
              <a:rPr sz="4700" dirty="0">
                <a:latin typeface="Roboto" panose="02000000000000000000" pitchFamily="2" charset="0"/>
                <a:ea typeface="Roboto" panose="02000000000000000000" pitchFamily="2" charset="0"/>
              </a:rPr>
              <a:t>“Your servant has nothing there at all, “ she said, “</a:t>
            </a:r>
            <a:r>
              <a:rPr sz="4700" dirty="0">
                <a:solidFill>
                  <a:schemeClr val="accent5">
                    <a:hueOff val="-411174"/>
                    <a:satOff val="4030"/>
                    <a:lumOff val="-29867"/>
                  </a:schemeClr>
                </a:solidFill>
                <a:latin typeface="Roboto" panose="02000000000000000000" pitchFamily="2" charset="0"/>
                <a:ea typeface="Roboto" panose="02000000000000000000" pitchFamily="2" charset="0"/>
              </a:rPr>
              <a:t>except a small jar of olive oil</a:t>
            </a:r>
            <a:r>
              <a:rPr sz="4700" dirty="0">
                <a:latin typeface="Roboto" panose="02000000000000000000" pitchFamily="2" charset="0"/>
                <a:ea typeface="Roboto" panose="02000000000000000000" pitchFamily="2" charset="0"/>
              </a:rPr>
              <a:t>.”</a:t>
            </a:r>
          </a:p>
          <a:p>
            <a:pPr marL="0" indent="0">
              <a:lnSpc>
                <a:spcPct val="100000"/>
              </a:lnSpc>
              <a:buClrTx/>
              <a:buSzTx/>
              <a:buFontTx/>
              <a:buNone/>
            </a:pPr>
            <a:r>
              <a:rPr sz="4700" dirty="0">
                <a:latin typeface="Roboto" panose="02000000000000000000" pitchFamily="2" charset="0"/>
                <a:ea typeface="Roboto" panose="02000000000000000000" pitchFamily="2" charset="0"/>
              </a:rPr>
              <a:t>Elisha said, “Go around and ask all your neighbors for empty jars. </a:t>
            </a:r>
            <a:r>
              <a:rPr lang="en-US" sz="4700" dirty="0">
                <a:latin typeface="Roboto" panose="02000000000000000000" pitchFamily="2" charset="0"/>
                <a:ea typeface="Roboto" panose="02000000000000000000" pitchFamily="2" charset="0"/>
              </a:rPr>
              <a:t>And not </a:t>
            </a:r>
            <a:r>
              <a:rPr sz="4700" dirty="0">
                <a:latin typeface="Roboto" panose="02000000000000000000" pitchFamily="2" charset="0"/>
                <a:ea typeface="Roboto" panose="02000000000000000000" pitchFamily="2" charset="0"/>
              </a:rPr>
              <a:t>just a few. Then go inside and shut the door behind you and your sons. Pour oil into all the jars, and as each is filled, put it to one side.”</a:t>
            </a:r>
          </a:p>
        </p:txBody>
      </p:sp>
      <p:pic>
        <p:nvPicPr>
          <p:cNvPr id="6148" name="Picture 4" descr="https://lh5.googleusercontent.com/dMNy6HVXcEpapRXGO_tbHu61-KQrcDHyFxB-cmRKPjCskqP3bTAEePnvHA567RZ-E6v6m0mm1HrEp--CZDu48AUVZPVBsK5tYn56LLoDjm6n1TfY0Mvs34Q2tcI0SxkihBonHkcc">
            <a:extLst>
              <a:ext uri="{FF2B5EF4-FFF2-40B4-BE49-F238E27FC236}">
                <a16:creationId xmlns:a16="http://schemas.microsoft.com/office/drawing/2014/main" id="{B1E861BF-74B8-8840-AE30-F5C93843B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05" y="8104092"/>
            <a:ext cx="2100875" cy="8142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extLst/>
          </a:blip>
          <a:stretch>
            <a:fillRect/>
          </a:stretch>
        </p:blipFill>
        <p:spPr>
          <a:xfrm>
            <a:off x="1147218" y="1352958"/>
            <a:ext cx="11143046" cy="6784253"/>
          </a:xfrm>
          <a:prstGeom prst="rect">
            <a:avLst/>
          </a:prstGeom>
          <a:ln w="12700">
            <a:miter lim="400000"/>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2">
            <a:extLst/>
          </a:blip>
          <a:stretch>
            <a:fillRect/>
          </a:stretch>
        </p:blipFill>
        <p:spPr>
          <a:xfrm>
            <a:off x="4146550" y="1714500"/>
            <a:ext cx="4711700" cy="6324600"/>
          </a:xfrm>
          <a:prstGeom prst="rect">
            <a:avLst/>
          </a:prstGeom>
          <a:ln w="12700">
            <a:miter lim="400000"/>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extLst/>
          </a:blip>
          <a:stretch>
            <a:fillRect/>
          </a:stretch>
        </p:blipFill>
        <p:spPr>
          <a:xfrm>
            <a:off x="1052593" y="362274"/>
            <a:ext cx="10630878" cy="8806437"/>
          </a:xfrm>
          <a:prstGeom prst="rect">
            <a:avLst/>
          </a:prstGeom>
          <a:ln w="12700">
            <a:miter lim="400000"/>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mage" descr="Image"/>
          <p:cNvPicPr>
            <a:picLocks noChangeAspect="1"/>
          </p:cNvPicPr>
          <p:nvPr/>
        </p:nvPicPr>
        <p:blipFill>
          <a:blip r:embed="rId2">
            <a:extLst/>
          </a:blip>
          <a:stretch>
            <a:fillRect/>
          </a:stretch>
        </p:blipFill>
        <p:spPr>
          <a:xfrm>
            <a:off x="1246977" y="1804678"/>
            <a:ext cx="9931230" cy="6525065"/>
          </a:xfrm>
          <a:prstGeom prst="rect">
            <a:avLst/>
          </a:prstGeom>
          <a:ln w="12700">
            <a:miter lim="400000"/>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ake Aways"/>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Take</a:t>
            </a:r>
            <a:r>
              <a:rPr lang="en-US" sz="5000" dirty="0">
                <a:latin typeface="Roboto" panose="02000000000000000000" pitchFamily="2" charset="0"/>
                <a:ea typeface="Roboto" panose="02000000000000000000" pitchFamily="2" charset="0"/>
              </a:rPr>
              <a:t>a</a:t>
            </a:r>
            <a:r>
              <a:rPr sz="5000" dirty="0">
                <a:latin typeface="Roboto" panose="02000000000000000000" pitchFamily="2" charset="0"/>
                <a:ea typeface="Roboto" panose="02000000000000000000" pitchFamily="2" charset="0"/>
              </a:rPr>
              <a:t>ways</a:t>
            </a:r>
          </a:p>
        </p:txBody>
      </p:sp>
      <p:sp>
        <p:nvSpPr>
          <p:cNvPr id="273" name="Words create worlds…"/>
          <p:cNvSpPr txBox="1">
            <a:spLocks noGrp="1"/>
          </p:cNvSpPr>
          <p:nvPr>
            <p:ph type="body" idx="1"/>
          </p:nvPr>
        </p:nvSpPr>
        <p:spPr>
          <a:prstGeom prst="rect">
            <a:avLst/>
          </a:prstGeom>
        </p:spPr>
        <p:txBody>
          <a:bodyPr anchor="t">
            <a:normAutofit/>
          </a:bodyPr>
          <a:lstStyle/>
          <a:p>
            <a:pPr>
              <a:lnSpc>
                <a:spcPct val="100000"/>
              </a:lnSpc>
            </a:pPr>
            <a:r>
              <a:rPr sz="4000" dirty="0">
                <a:latin typeface="Roboto" panose="02000000000000000000" pitchFamily="2" charset="0"/>
                <a:ea typeface="Roboto" panose="02000000000000000000" pitchFamily="2" charset="0"/>
              </a:rPr>
              <a:t>Words create worlds</a:t>
            </a:r>
          </a:p>
          <a:p>
            <a:pPr>
              <a:lnSpc>
                <a:spcPct val="100000"/>
              </a:lnSpc>
            </a:pPr>
            <a:r>
              <a:rPr sz="4000" dirty="0">
                <a:latin typeface="Roboto" panose="02000000000000000000" pitchFamily="2" charset="0"/>
                <a:ea typeface="Roboto" panose="02000000000000000000" pitchFamily="2" charset="0"/>
              </a:rPr>
              <a:t>Inquiry creates change</a:t>
            </a:r>
          </a:p>
          <a:p>
            <a:pPr>
              <a:lnSpc>
                <a:spcPct val="100000"/>
              </a:lnSpc>
            </a:pPr>
            <a:r>
              <a:rPr sz="4000" dirty="0">
                <a:latin typeface="Roboto" panose="02000000000000000000" pitchFamily="2" charset="0"/>
                <a:ea typeface="Roboto" panose="02000000000000000000" pitchFamily="2" charset="0"/>
              </a:rPr>
              <a:t>What you focus on grows</a:t>
            </a:r>
          </a:p>
          <a:p>
            <a:pPr>
              <a:lnSpc>
                <a:spcPct val="100000"/>
              </a:lnSpc>
            </a:pPr>
            <a:r>
              <a:rPr sz="4000" dirty="0">
                <a:latin typeface="Roboto" panose="02000000000000000000" pitchFamily="2" charset="0"/>
                <a:ea typeface="Roboto" panose="02000000000000000000" pitchFamily="2" charset="0"/>
              </a:rPr>
              <a:t>Images inspire action</a:t>
            </a:r>
          </a:p>
          <a:p>
            <a:pPr>
              <a:lnSpc>
                <a:spcPct val="100000"/>
              </a:lnSpc>
            </a:pPr>
            <a:r>
              <a:rPr sz="4000" dirty="0">
                <a:latin typeface="Roboto" panose="02000000000000000000" pitchFamily="2" charset="0"/>
                <a:ea typeface="Roboto" panose="02000000000000000000" pitchFamily="2" charset="0"/>
              </a:rPr>
              <a:t>Positive questions lead to positive change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ake aways"/>
          <p:cNvSpPr txBox="1">
            <a:spLocks noGrp="1"/>
          </p:cNvSpPr>
          <p:nvPr>
            <p:ph type="title"/>
          </p:nvPr>
        </p:nvSpPr>
        <p:spPr>
          <a:prstGeom prst="rect">
            <a:avLst/>
          </a:prstGeom>
        </p:spPr>
        <p:txBody>
          <a:bodyPr>
            <a:normAutofit/>
          </a:bodyPr>
          <a:lstStyle/>
          <a:p>
            <a:pPr algn="ctr"/>
            <a:r>
              <a:rPr sz="5000" b="1" dirty="0">
                <a:latin typeface="Roboto" panose="02000000000000000000" pitchFamily="2" charset="0"/>
                <a:ea typeface="Roboto" panose="02000000000000000000" pitchFamily="2" charset="0"/>
              </a:rPr>
              <a:t>Takeaways</a:t>
            </a:r>
          </a:p>
        </p:txBody>
      </p:sp>
      <p:sp>
        <p:nvSpPr>
          <p:cNvPr id="276" name="Start with the easy wins.…"/>
          <p:cNvSpPr txBox="1">
            <a:spLocks noGrp="1"/>
          </p:cNvSpPr>
          <p:nvPr>
            <p:ph type="body" idx="1"/>
          </p:nvPr>
        </p:nvSpPr>
        <p:spPr>
          <a:prstGeom prst="rect">
            <a:avLst/>
          </a:prstGeom>
        </p:spPr>
        <p:txBody>
          <a:bodyPr anchor="t">
            <a:normAutofit/>
          </a:bodyPr>
          <a:lstStyle/>
          <a:p>
            <a:r>
              <a:rPr sz="3500" dirty="0">
                <a:latin typeface="Roboto" panose="02000000000000000000" pitchFamily="2" charset="0"/>
                <a:ea typeface="Roboto" panose="02000000000000000000" pitchFamily="2" charset="0"/>
              </a:rPr>
              <a:t>Start with the easy wins.</a:t>
            </a:r>
          </a:p>
          <a:p>
            <a:r>
              <a:rPr sz="3500" dirty="0">
                <a:latin typeface="Roboto" panose="02000000000000000000" pitchFamily="2" charset="0"/>
                <a:ea typeface="Roboto" panose="02000000000000000000" pitchFamily="2" charset="0"/>
              </a:rPr>
              <a:t>Make sure that it is a call of the whole community.</a:t>
            </a:r>
          </a:p>
          <a:p>
            <a:r>
              <a:rPr sz="3500" dirty="0">
                <a:latin typeface="Roboto" panose="02000000000000000000" pitchFamily="2" charset="0"/>
                <a:ea typeface="Roboto" panose="02000000000000000000" pitchFamily="2" charset="0"/>
              </a:rPr>
              <a:t>Build bridges.</a:t>
            </a:r>
          </a:p>
          <a:p>
            <a:r>
              <a:rPr sz="3500" dirty="0">
                <a:latin typeface="Roboto" panose="02000000000000000000" pitchFamily="2" charset="0"/>
                <a:ea typeface="Roboto" panose="02000000000000000000" pitchFamily="2" charset="0"/>
              </a:rPr>
              <a:t>Being appreciative does not erase pain.</a:t>
            </a:r>
          </a:p>
          <a:p>
            <a:r>
              <a:rPr sz="3500" dirty="0">
                <a:latin typeface="Roboto" panose="02000000000000000000" pitchFamily="2" charset="0"/>
                <a:ea typeface="Roboto" panose="02000000000000000000" pitchFamily="2" charset="0"/>
              </a:rPr>
              <a:t>Build partnership and create the dream together.</a:t>
            </a:r>
          </a:p>
          <a:p>
            <a:r>
              <a:rPr sz="3500" dirty="0">
                <a:latin typeface="Roboto" panose="02000000000000000000" pitchFamily="2" charset="0"/>
                <a:ea typeface="Roboto" panose="02000000000000000000" pitchFamily="2" charset="0"/>
              </a:rPr>
              <a:t>God is out there, at work in the world - join the party.</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Make a plan"/>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Make a plan</a:t>
            </a:r>
          </a:p>
        </p:txBody>
      </p:sp>
      <p:sp>
        <p:nvSpPr>
          <p:cNvPr id="279" name="Choose a post it…"/>
          <p:cNvSpPr txBox="1">
            <a:spLocks noGrp="1"/>
          </p:cNvSpPr>
          <p:nvPr>
            <p:ph type="body" idx="1"/>
          </p:nvPr>
        </p:nvSpPr>
        <p:spPr>
          <a:prstGeom prst="rect">
            <a:avLst/>
          </a:prstGeom>
        </p:spPr>
        <p:txBody>
          <a:bodyPr anchor="t">
            <a:normAutofit/>
          </a:bodyPr>
          <a:lstStyle/>
          <a:p>
            <a:r>
              <a:rPr sz="3500" dirty="0">
                <a:latin typeface="Roboto" panose="02000000000000000000" pitchFamily="2" charset="0"/>
                <a:ea typeface="Roboto" panose="02000000000000000000" pitchFamily="2" charset="0"/>
              </a:rPr>
              <a:t>Choose a post it</a:t>
            </a:r>
          </a:p>
          <a:p>
            <a:r>
              <a:rPr sz="3500" dirty="0">
                <a:latin typeface="Roboto" panose="02000000000000000000" pitchFamily="2" charset="0"/>
                <a:ea typeface="Roboto" panose="02000000000000000000" pitchFamily="2" charset="0"/>
              </a:rPr>
              <a:t>Write down two steps that you can take in the next month.</a:t>
            </a:r>
          </a:p>
          <a:p>
            <a:r>
              <a:rPr sz="3500" dirty="0">
                <a:latin typeface="Roboto" panose="02000000000000000000" pitchFamily="2" charset="0"/>
                <a:ea typeface="Roboto" panose="02000000000000000000" pitchFamily="2" charset="0"/>
              </a:rPr>
              <a:t>put your email on that post it</a:t>
            </a:r>
          </a:p>
          <a:p>
            <a:r>
              <a:rPr sz="3500" dirty="0">
                <a:latin typeface="Roboto" panose="02000000000000000000" pitchFamily="2" charset="0"/>
                <a:ea typeface="Roboto" panose="02000000000000000000" pitchFamily="2" charset="0"/>
              </a:rPr>
              <a:t>exchange with someone else and follow up in a month.</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1546B-F354-4E4B-BD07-A7FE454BF344}"/>
              </a:ext>
            </a:extLst>
          </p:cNvPr>
          <p:cNvSpPr>
            <a:spLocks noGrp="1"/>
          </p:cNvSpPr>
          <p:nvPr>
            <p:ph type="body" sz="quarter" idx="10"/>
          </p:nvPr>
        </p:nvSpPr>
        <p:spPr>
          <a:xfrm>
            <a:off x="753553" y="4114800"/>
            <a:ext cx="4072466" cy="1062842"/>
          </a:xfrm>
        </p:spPr>
        <p:txBody>
          <a:bodyPr/>
          <a:lstStyle/>
          <a:p>
            <a:r>
              <a:rPr lang="en-US" sz="4693" dirty="0"/>
              <a:t>Thank You !</a:t>
            </a:r>
          </a:p>
        </p:txBody>
      </p:sp>
    </p:spTree>
    <p:extLst>
      <p:ext uri="{BB962C8B-B14F-4D97-AF65-F5344CB8AC3E}">
        <p14:creationId xmlns:p14="http://schemas.microsoft.com/office/powerpoint/2010/main" val="2918308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 name="She left him and shut the door behind her and her sons. They brought the jars to her and she kept pouring. When all the jars were full, she said to her son, “Bring me another one.”…"/>
          <p:cNvSpPr txBox="1">
            <a:spLocks noGrp="1"/>
          </p:cNvSpPr>
          <p:nvPr>
            <p:ph type="body" idx="4294967295"/>
          </p:nvPr>
        </p:nvSpPr>
        <p:spPr>
          <a:xfrm>
            <a:off x="502022" y="1257300"/>
            <a:ext cx="11988800" cy="6096000"/>
          </a:xfrm>
          <a:prstGeom prst="rect">
            <a:avLst/>
          </a:prstGeom>
        </p:spPr>
        <p:txBody>
          <a:bodyPr>
            <a:noAutofit/>
          </a:bodyPr>
          <a:lstStyle/>
          <a:p>
            <a:pPr marL="0" indent="0" defTabSz="578358">
              <a:spcBef>
                <a:spcPts val="2300"/>
              </a:spcBef>
              <a:buClrTx/>
              <a:buSzTx/>
              <a:buFontTx/>
              <a:buNone/>
              <a:defRPr sz="3564"/>
            </a:pPr>
            <a:r>
              <a:rPr sz="4700" dirty="0">
                <a:latin typeface="Roboto" panose="02000000000000000000" pitchFamily="2" charset="0"/>
                <a:ea typeface="Roboto" panose="02000000000000000000" pitchFamily="2" charset="0"/>
              </a:rPr>
              <a:t>She left him and shut the door behind her and her sons. They brought the jars to her and she kept pouring. When all the jars were full, she said to her son, “Bring me another one.”</a:t>
            </a:r>
          </a:p>
          <a:p>
            <a:pPr marL="0" indent="0" defTabSz="578358">
              <a:spcBef>
                <a:spcPts val="2300"/>
              </a:spcBef>
              <a:buClrTx/>
              <a:buSzTx/>
              <a:buFontTx/>
              <a:buNone/>
              <a:defRPr sz="3564"/>
            </a:pPr>
            <a:r>
              <a:rPr sz="4700" dirty="0">
                <a:latin typeface="Roboto" panose="02000000000000000000" pitchFamily="2" charset="0"/>
                <a:ea typeface="Roboto" panose="02000000000000000000" pitchFamily="2" charset="0"/>
              </a:rPr>
              <a:t>But he replied, “There is not a jar left.” Then the oil stopped flowing. She went and told the man of God, and he said, “Go, sell the oil and pay your debts. You and your sons can live on what is left.”</a:t>
            </a:r>
          </a:p>
        </p:txBody>
      </p:sp>
      <p:pic>
        <p:nvPicPr>
          <p:cNvPr id="3" name="Picture 4" descr="https://lh5.googleusercontent.com/dMNy6HVXcEpapRXGO_tbHu61-KQrcDHyFxB-cmRKPjCskqP3bTAEePnvHA567RZ-E6v6m0mm1HrEp--CZDu48AUVZPVBsK5tYn56LLoDjm6n1TfY0Mvs34Q2tcI0SxkihBonHkcc">
            <a:extLst>
              <a:ext uri="{FF2B5EF4-FFF2-40B4-BE49-F238E27FC236}">
                <a16:creationId xmlns:a16="http://schemas.microsoft.com/office/drawing/2014/main" id="{07327582-9B66-624E-9D8A-9D140EECD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546" y="8373037"/>
            <a:ext cx="2100875" cy="8142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FAMA Method - TOOL"/>
          <p:cNvSpPr txBox="1">
            <a:spLocks noGrp="1"/>
          </p:cNvSpPr>
          <p:nvPr>
            <p:ph type="title"/>
          </p:nvPr>
        </p:nvSpPr>
        <p:spPr>
          <a:prstGeom prst="rect">
            <a:avLst/>
          </a:prstGeom>
        </p:spPr>
        <p:txBody>
          <a:bodyPr/>
          <a:lstStyle/>
          <a:p>
            <a:pPr algn="ctr"/>
            <a:r>
              <a:rPr b="1" dirty="0">
                <a:latin typeface="Roboto" panose="02000000000000000000" pitchFamily="2" charset="0"/>
                <a:ea typeface="Roboto" panose="02000000000000000000" pitchFamily="2" charset="0"/>
              </a:rPr>
              <a:t>FAMA Method - TOOL</a:t>
            </a:r>
          </a:p>
        </p:txBody>
      </p:sp>
      <p:sp>
        <p:nvSpPr>
          <p:cNvPr id="153" name="Facts: Reflect on what you have just heard, seen or done…"/>
          <p:cNvSpPr txBox="1">
            <a:spLocks noGrp="1"/>
          </p:cNvSpPr>
          <p:nvPr>
            <p:ph type="body" idx="1"/>
          </p:nvPr>
        </p:nvSpPr>
        <p:spPr>
          <a:prstGeom prst="rect">
            <a:avLst/>
          </a:prstGeom>
        </p:spPr>
        <p:txBody>
          <a:bodyPr anchor="t">
            <a:normAutofit/>
          </a:bodyPr>
          <a:lstStyle/>
          <a:p>
            <a:pPr>
              <a:lnSpc>
                <a:spcPct val="100000"/>
              </a:lnSpc>
            </a:pPr>
            <a:r>
              <a:rPr sz="4000" dirty="0">
                <a:latin typeface="Roboto" panose="02000000000000000000" pitchFamily="2" charset="0"/>
                <a:ea typeface="Roboto" panose="02000000000000000000" pitchFamily="2" charset="0"/>
              </a:rPr>
              <a:t>Facts: Reflect on what you have just heard, seen or done</a:t>
            </a:r>
          </a:p>
          <a:p>
            <a:pPr>
              <a:lnSpc>
                <a:spcPct val="100000"/>
              </a:lnSpc>
            </a:pPr>
            <a:r>
              <a:rPr sz="4000" dirty="0">
                <a:latin typeface="Roboto" panose="02000000000000000000" pitchFamily="2" charset="0"/>
                <a:ea typeface="Roboto" panose="02000000000000000000" pitchFamily="2" charset="0"/>
              </a:rPr>
              <a:t>Association: Connect the experience to your own feelings/lives</a:t>
            </a:r>
          </a:p>
          <a:p>
            <a:pPr>
              <a:lnSpc>
                <a:spcPct val="100000"/>
              </a:lnSpc>
            </a:pPr>
            <a:r>
              <a:rPr sz="4000" dirty="0">
                <a:latin typeface="Roboto" panose="02000000000000000000" pitchFamily="2" charset="0"/>
                <a:ea typeface="Roboto" panose="02000000000000000000" pitchFamily="2" charset="0"/>
              </a:rPr>
              <a:t>Meaning: Explore the deeper meaning of what you just heard, seen or done</a:t>
            </a:r>
          </a:p>
          <a:p>
            <a:pPr>
              <a:lnSpc>
                <a:spcPct val="100000"/>
              </a:lnSpc>
            </a:pPr>
            <a:r>
              <a:rPr sz="4000" dirty="0">
                <a:latin typeface="Roboto" panose="02000000000000000000" pitchFamily="2" charset="0"/>
                <a:ea typeface="Roboto" panose="02000000000000000000" pitchFamily="2" charset="0"/>
              </a:rPr>
              <a:t>Action: Incite people to 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WHAT’S ABCD?"/>
          <p:cNvSpPr txBox="1">
            <a:spLocks noGrp="1"/>
          </p:cNvSpPr>
          <p:nvPr>
            <p:ph type="title"/>
          </p:nvPr>
        </p:nvSpPr>
        <p:spPr>
          <a:prstGeom prst="rect">
            <a:avLst/>
          </a:prstGeom>
        </p:spPr>
        <p:txBody>
          <a:bodyPr>
            <a:normAutofit/>
          </a:bodyPr>
          <a:lstStyle/>
          <a:p>
            <a:pPr algn="ctr"/>
            <a:r>
              <a:rPr sz="5000" dirty="0">
                <a:latin typeface="Roboto" panose="02000000000000000000" pitchFamily="2" charset="0"/>
                <a:ea typeface="Roboto" panose="02000000000000000000" pitchFamily="2" charset="0"/>
              </a:rPr>
              <a:t>WHAT’S ABCD?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ASSET BASED COMMUNITY DEVELOPMENT"/>
          <p:cNvSpPr txBox="1">
            <a:spLocks noGrp="1"/>
          </p:cNvSpPr>
          <p:nvPr>
            <p:ph type="title"/>
          </p:nvPr>
        </p:nvSpPr>
        <p:spPr>
          <a:prstGeom prst="rect">
            <a:avLst/>
          </a:prstGeom>
        </p:spPr>
        <p:txBody>
          <a:bodyPr>
            <a:normAutofit/>
          </a:bodyPr>
          <a:lstStyle>
            <a:lvl1pPr defTabSz="368045">
              <a:spcBef>
                <a:spcPts val="1000"/>
              </a:spcBef>
              <a:defRPr sz="4410"/>
            </a:lvl1pPr>
          </a:lstStyle>
          <a:p>
            <a:pPr algn="ctr"/>
            <a:r>
              <a:rPr sz="4000" dirty="0">
                <a:latin typeface="Roboto" panose="02000000000000000000" pitchFamily="2" charset="0"/>
                <a:ea typeface="Roboto" panose="02000000000000000000" pitchFamily="2" charset="0"/>
              </a:rPr>
              <a:t>ASSET BASED COMMUNITY DEVELOPMENT</a:t>
            </a:r>
          </a:p>
        </p:txBody>
      </p:sp>
      <p:sp>
        <p:nvSpPr>
          <p:cNvPr id="158" name="Asset Based Community Development (ABCD) is a strategy for sustainable community driven development.…"/>
          <p:cNvSpPr txBox="1">
            <a:spLocks noGrp="1"/>
          </p:cNvSpPr>
          <p:nvPr>
            <p:ph type="body" sz="half" idx="1"/>
          </p:nvPr>
        </p:nvSpPr>
        <p:spPr>
          <a:xfrm>
            <a:off x="609600" y="2381250"/>
            <a:ext cx="5816600" cy="6350000"/>
          </a:xfrm>
          <a:prstGeom prst="rect">
            <a:avLst/>
          </a:prstGeom>
        </p:spPr>
        <p:txBody>
          <a:bodyPr>
            <a:noAutofit/>
          </a:bodyPr>
          <a:lstStyle/>
          <a:p>
            <a:pPr marL="0" indent="0">
              <a:buClrTx/>
              <a:buSzTx/>
              <a:buFontTx/>
              <a:buNone/>
            </a:pPr>
            <a:r>
              <a:rPr sz="3500" dirty="0">
                <a:latin typeface="Roboto" panose="02000000000000000000" pitchFamily="2" charset="0"/>
                <a:ea typeface="Roboto" panose="02000000000000000000" pitchFamily="2" charset="0"/>
              </a:rPr>
              <a:t>Asset Based Community Development (ABCD) is a strategy for sustainable community driven development.</a:t>
            </a:r>
          </a:p>
          <a:p>
            <a:pPr marL="0" indent="0">
              <a:buClrTx/>
              <a:buSzTx/>
              <a:buFontTx/>
              <a:buNone/>
            </a:pPr>
            <a:r>
              <a:rPr sz="3500" dirty="0">
                <a:latin typeface="Roboto" panose="02000000000000000000" pitchFamily="2" charset="0"/>
                <a:ea typeface="Roboto" panose="02000000000000000000" pitchFamily="2" charset="0"/>
              </a:rPr>
              <a:t>ABCD builds on the assets that are already found in the community and mobilizes individuals, associations, and institutions to come together to build on their assets. </a:t>
            </a:r>
          </a:p>
        </p:txBody>
      </p:sp>
      <p:pic>
        <p:nvPicPr>
          <p:cNvPr id="159" name="Image" descr="Image"/>
          <p:cNvPicPr>
            <a:picLocks noChangeAspect="1"/>
          </p:cNvPicPr>
          <p:nvPr/>
        </p:nvPicPr>
        <p:blipFill>
          <a:blip r:embed="rId2">
            <a:extLst/>
          </a:blip>
          <a:stretch>
            <a:fillRect/>
          </a:stretch>
        </p:blipFill>
        <p:spPr>
          <a:xfrm>
            <a:off x="6512983" y="2982383"/>
            <a:ext cx="5905501" cy="2705101"/>
          </a:xfrm>
          <a:prstGeom prst="rect">
            <a:avLst/>
          </a:prstGeom>
          <a:ln w="12700">
            <a:miter lim="400000"/>
          </a:ln>
        </p:spPr>
      </p:pic>
      <p:sp>
        <p:nvSpPr>
          <p:cNvPr id="160" name="https://resources.depaul.edu/abcd-institute/resources/Pages/tool-kit.aspx"/>
          <p:cNvSpPr txBox="1"/>
          <p:nvPr/>
        </p:nvSpPr>
        <p:spPr>
          <a:xfrm>
            <a:off x="1204490" y="8839199"/>
            <a:ext cx="10443420"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https://resources.depaul.edu/abcd-institute/resources/Pages/tool-kit.aspx</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Making the Shift to Community Development.mp4" descr="Making the Shift to Community Development.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32724" y="450963"/>
            <a:ext cx="13070248" cy="7352016"/>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2"/>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Georgia"/>
        <a:ea typeface="Georgia"/>
        <a:cs typeface="Georgia"/>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3150</TotalTime>
  <Words>1194</Words>
  <Application>Microsoft Macintosh PowerPoint</Application>
  <PresentationFormat>Custom</PresentationFormat>
  <Paragraphs>162</Paragraphs>
  <Slides>47</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ＭＳ 明朝</vt:lpstr>
      <vt:lpstr>Arial</vt:lpstr>
      <vt:lpstr>Calibri</vt:lpstr>
      <vt:lpstr>Calibri Light</vt:lpstr>
      <vt:lpstr>Georgia</vt:lpstr>
      <vt:lpstr>Helvetica Neue</vt:lpstr>
      <vt:lpstr>Helvetica Neue Light</vt:lpstr>
      <vt:lpstr>Palatino</vt:lpstr>
      <vt:lpstr>Roboto</vt:lpstr>
      <vt:lpstr>Times New Roman</vt:lpstr>
      <vt:lpstr>Office Theme</vt:lpstr>
      <vt:lpstr>Rooted in Jesus 2020: ABCD of disaster response</vt:lpstr>
      <vt:lpstr>Agenda</vt:lpstr>
      <vt:lpstr>Bible Study 2 Kings 4: 1-7</vt:lpstr>
      <vt:lpstr>PowerPoint Presentation</vt:lpstr>
      <vt:lpstr>PowerPoint Presentation</vt:lpstr>
      <vt:lpstr>FAMA Method - TOOL</vt:lpstr>
      <vt:lpstr>WHAT’S ABCD?</vt:lpstr>
      <vt:lpstr>ASSET BASED COMMUNITY DEVELOPMENT</vt:lpstr>
      <vt:lpstr>PowerPoint Presentation</vt:lpstr>
      <vt:lpstr>PowerPoint Presentation</vt:lpstr>
      <vt:lpstr>PowerPoint Presentation</vt:lpstr>
      <vt:lpstr>PowerPoint Presentation</vt:lpstr>
      <vt:lpstr>Assess Your Gifts</vt:lpstr>
      <vt:lpstr>PowerPoint Presentation</vt:lpstr>
      <vt:lpstr>PowerPoint Presentation</vt:lpstr>
      <vt:lpstr>What do you have?</vt:lpstr>
      <vt:lpstr>POST IT ACTIVITY</vt:lpstr>
      <vt:lpstr>Describe your ministry context</vt:lpstr>
      <vt:lpstr>POST IT ACTIVITY</vt:lpstr>
      <vt:lpstr>PowerPoint Presentation</vt:lpstr>
      <vt:lpstr>Community Need</vt:lpstr>
      <vt:lpstr>PowerPoint Presentation</vt:lpstr>
      <vt:lpstr>PowerPoint Presentation</vt:lpstr>
      <vt:lpstr>PowerPoint Presentation</vt:lpstr>
      <vt:lpstr>PowerPoint Presentation</vt:lpstr>
      <vt:lpstr>Match</vt:lpstr>
      <vt:lpstr>PowerPoint Presentation</vt:lpstr>
      <vt:lpstr>PowerPoint Presentation</vt:lpstr>
      <vt:lpstr>PowerPoint Presentation</vt:lpstr>
      <vt:lpstr>PowerPoint Presentation</vt:lpstr>
      <vt:lpstr>PowerPoint Presentation</vt:lpstr>
      <vt:lpstr>PowerPoint Presentation</vt:lpstr>
      <vt:lpstr>KNOW THE NEIGHBORHOOD</vt:lpstr>
      <vt:lpstr>Listen For the Call</vt:lpstr>
      <vt:lpstr>Prayer Walk (Tool)</vt:lpstr>
      <vt:lpstr>PowerPoint Presentation</vt:lpstr>
      <vt:lpstr>BUILD BRIDGES</vt:lpstr>
      <vt:lpstr>PowerPoint Presentation</vt:lpstr>
      <vt:lpstr>PowerPoint Presentation</vt:lpstr>
      <vt:lpstr>PowerPoint Presentation</vt:lpstr>
      <vt:lpstr>PowerPoint Presentation</vt:lpstr>
      <vt:lpstr>PowerPoint Presentation</vt:lpstr>
      <vt:lpstr>PowerPoint Presentation</vt:lpstr>
      <vt:lpstr>Takeaways</vt:lpstr>
      <vt:lpstr>Takeaways</vt:lpstr>
      <vt:lpstr>Make a plan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ABC’s of ABCD</dc:title>
  <cp:lastModifiedBy>Microsoft Office User</cp:lastModifiedBy>
  <cp:revision>13</cp:revision>
  <dcterms:modified xsi:type="dcterms:W3CDTF">2020-01-24T15:46:18Z</dcterms:modified>
</cp:coreProperties>
</file>